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5"/>
    <p:sldId id="257" r:id="rId26"/>
    <p:sldId id="258" r:id="rId27"/>
    <p:sldId id="259" r:id="rId28"/>
    <p:sldId id="260"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84" r:id="rId53"/>
    <p:sldId id="285" r:id="rId54"/>
    <p:sldId id="286" r:id="rId55"/>
    <p:sldId id="287" r:id="rId56"/>
    <p:sldId id="288" r:id="rId57"/>
    <p:sldId id="289" r:id="rId58"/>
  </p:sldIdLst>
  <p:sldSz cx="9753600" cy="7315200"/>
  <p:notesSz cx="6858000" cy="9144000"/>
  <p:embeddedFontLst>
    <p:embeddedFont>
      <p:font typeface="Aleo" charset="1" panose="020F0502020204030203"/>
      <p:regular r:id="rId6"/>
    </p:embeddedFont>
    <p:embeddedFont>
      <p:font typeface="Aleo Bold" charset="1" panose="020F0802020204030203"/>
      <p:regular r:id="rId7"/>
    </p:embeddedFont>
    <p:embeddedFont>
      <p:font typeface="Aleo Italics" charset="1" panose="020F0502020204030203"/>
      <p:regular r:id="rId8"/>
    </p:embeddedFont>
    <p:embeddedFont>
      <p:font typeface="Aleo Bold Italics" charset="1" panose="020F0802020204030203"/>
      <p:regular r:id="rId9"/>
    </p:embeddedFont>
    <p:embeddedFont>
      <p:font typeface="Raleway" charset="1" panose="020B0503030101060003"/>
      <p:regular r:id="rId10"/>
    </p:embeddedFont>
    <p:embeddedFont>
      <p:font typeface="Raleway Bold" charset="1" panose="020B0803030101060003"/>
      <p:regular r:id="rId11"/>
    </p:embeddedFont>
    <p:embeddedFont>
      <p:font typeface="Aleo Light" charset="1" panose="020F0302020204030203"/>
      <p:regular r:id="rId12"/>
    </p:embeddedFont>
    <p:embeddedFont>
      <p:font typeface="Aleo Light Bold" charset="1" panose="020F0302020204030203"/>
      <p:regular r:id="rId13"/>
    </p:embeddedFont>
    <p:embeddedFont>
      <p:font typeface="Aleo Light Italics" charset="1" panose="020F0302020204030203"/>
      <p:regular r:id="rId14"/>
    </p:embeddedFont>
    <p:embeddedFont>
      <p:font typeface="Aleo Light Bold Italics" charset="1" panose="020F0302020204030203"/>
      <p:regular r:id="rId15"/>
    </p:embeddedFont>
    <p:embeddedFont>
      <p:font typeface="Arimo" charset="1" panose="020B0604020202020204"/>
      <p:regular r:id="rId16"/>
    </p:embeddedFont>
    <p:embeddedFont>
      <p:font typeface="Arimo Bold" charset="1" panose="020B0704020202020204"/>
      <p:regular r:id="rId17"/>
    </p:embeddedFont>
    <p:embeddedFont>
      <p:font typeface="Arimo Italics" charset="1" panose="020B0604020202090204"/>
      <p:regular r:id="rId18"/>
    </p:embeddedFont>
    <p:embeddedFont>
      <p:font typeface="Arimo Bold Italics" charset="1" panose="020B0704020202090204"/>
      <p:regular r:id="rId19"/>
    </p:embeddedFont>
    <p:embeddedFont>
      <p:font typeface="League Spartan" charset="1" panose="00000800000000000000"/>
      <p:regular r:id="rId20"/>
    </p:embeddedFont>
    <p:embeddedFont>
      <p:font typeface="Montserrat Light" charset="1" panose="00000400000000000000"/>
      <p:regular r:id="rId21"/>
    </p:embeddedFont>
    <p:embeddedFont>
      <p:font typeface="Montserrat Light Bold" charset="1" panose="00000800000000000000"/>
      <p:regular r:id="rId22"/>
    </p:embeddedFont>
    <p:embeddedFont>
      <p:font typeface="Montserrat Light Italics" charset="1" panose="00000400000000000000"/>
      <p:regular r:id="rId23"/>
    </p:embeddedFont>
    <p:embeddedFont>
      <p:font typeface="Montserrat Light Bold Italics" charset="1" panose="000008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slides/slide1.xml" Type="http://schemas.openxmlformats.org/officeDocument/2006/relationships/slide"/><Relationship Id="rId26" Target="slides/slide2.xml" Type="http://schemas.openxmlformats.org/officeDocument/2006/relationships/slide"/><Relationship Id="rId27" Target="slides/slide3.xml" Type="http://schemas.openxmlformats.org/officeDocument/2006/relationships/slide"/><Relationship Id="rId28" Target="slides/slide4.xml" Type="http://schemas.openxmlformats.org/officeDocument/2006/relationships/slide"/><Relationship Id="rId29" Target="slides/slide5.xml" Type="http://schemas.openxmlformats.org/officeDocument/2006/relationships/slide"/><Relationship Id="rId3" Target="viewProps.xml" Type="http://schemas.openxmlformats.org/officeDocument/2006/relationships/viewProps"/><Relationship Id="rId30" Target="slides/slide6.xml" Type="http://schemas.openxmlformats.org/officeDocument/2006/relationships/slide"/><Relationship Id="rId31" Target="slides/slide7.xml" Type="http://schemas.openxmlformats.org/officeDocument/2006/relationships/slide"/><Relationship Id="rId32" Target="slides/slide8.xml" Type="http://schemas.openxmlformats.org/officeDocument/2006/relationships/slide"/><Relationship Id="rId33" Target="slides/slide9.xml" Type="http://schemas.openxmlformats.org/officeDocument/2006/relationships/slide"/><Relationship Id="rId34" Target="slides/slide10.xml" Type="http://schemas.openxmlformats.org/officeDocument/2006/relationships/slide"/><Relationship Id="rId35" Target="slides/slide11.xml" Type="http://schemas.openxmlformats.org/officeDocument/2006/relationships/slide"/><Relationship Id="rId36" Target="slides/slide12.xml" Type="http://schemas.openxmlformats.org/officeDocument/2006/relationships/slide"/><Relationship Id="rId37" Target="slides/slide13.xml" Type="http://schemas.openxmlformats.org/officeDocument/2006/relationships/slide"/><Relationship Id="rId38" Target="slides/slide14.xml" Type="http://schemas.openxmlformats.org/officeDocument/2006/relationships/slide"/><Relationship Id="rId39" Target="slides/slide15.xml" Type="http://schemas.openxmlformats.org/officeDocument/2006/relationships/slide"/><Relationship Id="rId4" Target="theme/theme1.xml" Type="http://schemas.openxmlformats.org/officeDocument/2006/relationships/theme"/><Relationship Id="rId40" Target="slides/slide16.xml" Type="http://schemas.openxmlformats.org/officeDocument/2006/relationships/slide"/><Relationship Id="rId41" Target="slides/slide17.xml" Type="http://schemas.openxmlformats.org/officeDocument/2006/relationships/slide"/><Relationship Id="rId42" Target="slides/slide18.xml" Type="http://schemas.openxmlformats.org/officeDocument/2006/relationships/slide"/><Relationship Id="rId43" Target="slides/slide19.xml" Type="http://schemas.openxmlformats.org/officeDocument/2006/relationships/slide"/><Relationship Id="rId44" Target="slides/slide20.xml" Type="http://schemas.openxmlformats.org/officeDocument/2006/relationships/slide"/><Relationship Id="rId45" Target="slides/slide21.xml" Type="http://schemas.openxmlformats.org/officeDocument/2006/relationships/slide"/><Relationship Id="rId46" Target="slides/slide22.xml" Type="http://schemas.openxmlformats.org/officeDocument/2006/relationships/slide"/><Relationship Id="rId47" Target="slides/slide23.xml" Type="http://schemas.openxmlformats.org/officeDocument/2006/relationships/slide"/><Relationship Id="rId48" Target="slides/slide24.xml" Type="http://schemas.openxmlformats.org/officeDocument/2006/relationships/slide"/><Relationship Id="rId49" Target="slides/slide25.xml" Type="http://schemas.openxmlformats.org/officeDocument/2006/relationships/slide"/><Relationship Id="rId5" Target="tableStyles.xml" Type="http://schemas.openxmlformats.org/officeDocument/2006/relationships/tableStyles"/><Relationship Id="rId50" Target="slides/slide26.xml" Type="http://schemas.openxmlformats.org/officeDocument/2006/relationships/slide"/><Relationship Id="rId51" Target="slides/slide27.xml" Type="http://schemas.openxmlformats.org/officeDocument/2006/relationships/slide"/><Relationship Id="rId52" Target="slides/slide28.xml" Type="http://schemas.openxmlformats.org/officeDocument/2006/relationships/slide"/><Relationship Id="rId53" Target="slides/slide29.xml" Type="http://schemas.openxmlformats.org/officeDocument/2006/relationships/slide"/><Relationship Id="rId54" Target="slides/slide30.xml" Type="http://schemas.openxmlformats.org/officeDocument/2006/relationships/slide"/><Relationship Id="rId55" Target="slides/slide31.xml" Type="http://schemas.openxmlformats.org/officeDocument/2006/relationships/slide"/><Relationship Id="rId56" Target="slides/slide32.xml" Type="http://schemas.openxmlformats.org/officeDocument/2006/relationships/slide"/><Relationship Id="rId57" Target="slides/slide33.xml" Type="http://schemas.openxmlformats.org/officeDocument/2006/relationships/slide"/><Relationship Id="rId58" Target="slides/slide34.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jpe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1.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pn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s>
</file>

<file path=ppt/slides/_rels/slide3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 Id="rId6" Target="../media/image45.png" Type="http://schemas.openxmlformats.org/officeDocument/2006/relationships/image"/><Relationship Id="rId7" Target="../media/image46.svg" Type="http://schemas.openxmlformats.org/officeDocument/2006/relationships/image"/><Relationship Id="rId8" Target="../media/image47.png" Type="http://schemas.openxmlformats.org/officeDocument/2006/relationships/image"/><Relationship Id="rId9" Target="../media/image48.svg" Type="http://schemas.openxmlformats.org/officeDocument/2006/relationships/image"/></Relationships>
</file>

<file path=ppt/slides/_rels/slide3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media/image19.png" Type="http://schemas.openxmlformats.org/officeDocument/2006/relationships/image"/><Relationship Id="rId13" Target="../media/image20.png" Type="http://schemas.openxmlformats.org/officeDocument/2006/relationships/image"/><Relationship Id="rId14" Target="../media/image21.png" Type="http://schemas.openxmlformats.org/officeDocument/2006/relationships/image"/><Relationship Id="rId15" Target="../media/image22.png" Type="http://schemas.openxmlformats.org/officeDocument/2006/relationships/image"/><Relationship Id="rId16" Target="../media/image23.png" Type="http://schemas.openxmlformats.org/officeDocument/2006/relationships/image"/><Relationship Id="rId17" Target="../media/image24.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1.jpeg" Type="http://schemas.openxmlformats.org/officeDocument/2006/relationships/image"/><Relationship Id="rId11" Target="../media/image32.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25.png" Type="http://schemas.openxmlformats.org/officeDocument/2006/relationships/image"/><Relationship Id="rId5" Target="../media/image26.jpeg" Type="http://schemas.openxmlformats.org/officeDocument/2006/relationships/image"/><Relationship Id="rId6" Target="../media/image27.jpeg" Type="http://schemas.openxmlformats.org/officeDocument/2006/relationships/image"/><Relationship Id="rId7" Target="../media/image28.jpeg" Type="http://schemas.openxmlformats.org/officeDocument/2006/relationships/image"/><Relationship Id="rId8" Target="../media/image29.jpeg" Type="http://schemas.openxmlformats.org/officeDocument/2006/relationships/image"/><Relationship Id="rId9" Target="../media/image30.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33.jpeg" Type="http://schemas.openxmlformats.org/officeDocument/2006/relationships/image"/><Relationship Id="rId5" Target="../media/image34.jpeg" Type="http://schemas.openxmlformats.org/officeDocument/2006/relationships/image"/><Relationship Id="rId6" Target="../media/image35.jpeg" Type="http://schemas.openxmlformats.org/officeDocument/2006/relationships/image"/><Relationship Id="rId7" Target="../media/image36.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37.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38.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sp>
        <p:nvSpPr>
          <p:cNvPr name="Freeform 2" id="2"/>
          <p:cNvSpPr/>
          <p:nvPr/>
        </p:nvSpPr>
        <p:spPr>
          <a:xfrm flipH="false" flipV="false" rot="0">
            <a:off x="247650" y="247650"/>
            <a:ext cx="9260093" cy="6819900"/>
          </a:xfrm>
          <a:custGeom>
            <a:avLst/>
            <a:gdLst/>
            <a:ahLst/>
            <a:cxnLst/>
            <a:rect r="r" b="b" t="t" l="l"/>
            <a:pathLst>
              <a:path h="6819900" w="9260093">
                <a:moveTo>
                  <a:pt x="0" y="0"/>
                </a:moveTo>
                <a:lnTo>
                  <a:pt x="9260093" y="0"/>
                </a:lnTo>
                <a:lnTo>
                  <a:pt x="9260093" y="6819900"/>
                </a:lnTo>
                <a:lnTo>
                  <a:pt x="0" y="6819900"/>
                </a:lnTo>
                <a:lnTo>
                  <a:pt x="0" y="0"/>
                </a:lnTo>
                <a:close/>
              </a:path>
            </a:pathLst>
          </a:custGeom>
          <a:blipFill>
            <a:blip r:embed="rId2">
              <a:extLst>
                <a:ext uri="{96DAC541-7B7A-43D3-8B79-37D633B846F1}">
                  <asvg:svgBlip xmlns:asvg="http://schemas.microsoft.com/office/drawing/2016/SVG/main" r:embed="rId3"/>
                </a:ext>
              </a:extLst>
            </a:blip>
            <a:stretch>
              <a:fillRect l="0" t="-17890" r="0" b="-17890"/>
            </a:stretch>
          </a:blipFill>
        </p:spPr>
      </p:sp>
      <p:sp>
        <p:nvSpPr>
          <p:cNvPr name="TextBox 3" id="3"/>
          <p:cNvSpPr txBox="true"/>
          <p:nvPr/>
        </p:nvSpPr>
        <p:spPr>
          <a:xfrm rot="0">
            <a:off x="600972" y="5736143"/>
            <a:ext cx="8553450" cy="358458"/>
          </a:xfrm>
          <a:prstGeom prst="rect">
            <a:avLst/>
          </a:prstGeom>
        </p:spPr>
        <p:txBody>
          <a:bodyPr anchor="t" rtlCol="false" tIns="0" lIns="0" bIns="0" rIns="0">
            <a:spAutoFit/>
          </a:bodyPr>
          <a:lstStyle/>
          <a:p>
            <a:pPr algn="ctr">
              <a:lnSpc>
                <a:spcPts val="2817"/>
              </a:lnSpc>
            </a:pPr>
            <a:r>
              <a:rPr lang="en-US" sz="2012" spc="684">
                <a:solidFill>
                  <a:srgbClr val="00AAD3"/>
                </a:solidFill>
                <a:latin typeface="Raleway Bold"/>
              </a:rPr>
              <a:t>L</a:t>
            </a:r>
            <a:r>
              <a:rPr lang="en-US" sz="2012" spc="684">
                <a:solidFill>
                  <a:srgbClr val="00AAD3"/>
                </a:solidFill>
                <a:latin typeface="Raleway Bold"/>
              </a:rPr>
              <a:t>UKE 10:29-37</a:t>
            </a:r>
          </a:p>
        </p:txBody>
      </p:sp>
      <p:sp>
        <p:nvSpPr>
          <p:cNvPr name="TextBox 4" id="4"/>
          <p:cNvSpPr txBox="true"/>
          <p:nvPr/>
        </p:nvSpPr>
        <p:spPr>
          <a:xfrm rot="0">
            <a:off x="522905" y="3850105"/>
            <a:ext cx="8707790" cy="1748631"/>
          </a:xfrm>
          <a:prstGeom prst="rect">
            <a:avLst/>
          </a:prstGeom>
        </p:spPr>
        <p:txBody>
          <a:bodyPr anchor="t" rtlCol="false" tIns="0" lIns="0" bIns="0" rIns="0">
            <a:spAutoFit/>
          </a:bodyPr>
          <a:lstStyle/>
          <a:p>
            <a:pPr algn="ctr">
              <a:lnSpc>
                <a:spcPts val="7043"/>
              </a:lnSpc>
            </a:pPr>
            <a:r>
              <a:rPr lang="en-US" sz="5031" spc="1207">
                <a:solidFill>
                  <a:srgbClr val="FFFFFF"/>
                </a:solidFill>
                <a:latin typeface="Aleo Light"/>
              </a:rPr>
              <a:t>T</a:t>
            </a:r>
            <a:r>
              <a:rPr lang="en-US" sz="5031" spc="1207">
                <a:solidFill>
                  <a:srgbClr val="FFFFFF"/>
                </a:solidFill>
                <a:latin typeface="Aleo Light"/>
              </a:rPr>
              <a:t>HE FATHERLESS FACTOR</a:t>
            </a:r>
          </a:p>
        </p:txBody>
      </p:sp>
      <p:sp>
        <p:nvSpPr>
          <p:cNvPr name="Freeform 5" id="5"/>
          <p:cNvSpPr/>
          <p:nvPr/>
        </p:nvSpPr>
        <p:spPr>
          <a:xfrm flipH="false" flipV="false" rot="0">
            <a:off x="3328416" y="560832"/>
            <a:ext cx="3096768" cy="3096768"/>
          </a:xfrm>
          <a:custGeom>
            <a:avLst/>
            <a:gdLst/>
            <a:ahLst/>
            <a:cxnLst/>
            <a:rect r="r" b="b" t="t" l="l"/>
            <a:pathLst>
              <a:path h="3096768" w="3096768">
                <a:moveTo>
                  <a:pt x="0" y="0"/>
                </a:moveTo>
                <a:lnTo>
                  <a:pt x="3096768" y="0"/>
                </a:lnTo>
                <a:lnTo>
                  <a:pt x="3096768" y="3096768"/>
                </a:lnTo>
                <a:lnTo>
                  <a:pt x="0" y="3096768"/>
                </a:lnTo>
                <a:lnTo>
                  <a:pt x="0" y="0"/>
                </a:lnTo>
                <a:close/>
              </a:path>
            </a:pathLst>
          </a:custGeom>
          <a:blipFill>
            <a:blip r:embed="rId4"/>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sp>
        <p:nvSpPr>
          <p:cNvPr name="Freeform 2" id="2"/>
          <p:cNvSpPr/>
          <p:nvPr/>
        </p:nvSpPr>
        <p:spPr>
          <a:xfrm flipH="false" flipV="false" rot="0">
            <a:off x="247650" y="247650"/>
            <a:ext cx="9260093" cy="6819900"/>
          </a:xfrm>
          <a:custGeom>
            <a:avLst/>
            <a:gdLst/>
            <a:ahLst/>
            <a:cxnLst/>
            <a:rect r="r" b="b" t="t" l="l"/>
            <a:pathLst>
              <a:path h="6819900" w="9260093">
                <a:moveTo>
                  <a:pt x="0" y="0"/>
                </a:moveTo>
                <a:lnTo>
                  <a:pt x="9260093" y="0"/>
                </a:lnTo>
                <a:lnTo>
                  <a:pt x="9260093" y="6819900"/>
                </a:lnTo>
                <a:lnTo>
                  <a:pt x="0" y="6819900"/>
                </a:lnTo>
                <a:lnTo>
                  <a:pt x="0" y="0"/>
                </a:lnTo>
                <a:close/>
              </a:path>
            </a:pathLst>
          </a:custGeom>
          <a:blipFill>
            <a:blip r:embed="rId2">
              <a:extLst>
                <a:ext uri="{96DAC541-7B7A-43D3-8B79-37D633B846F1}">
                  <asvg:svgBlip xmlns:asvg="http://schemas.microsoft.com/office/drawing/2016/SVG/main" r:embed="rId3"/>
                </a:ext>
              </a:extLst>
            </a:blip>
            <a:stretch>
              <a:fillRect l="0" t="-17890" r="0" b="-17890"/>
            </a:stretch>
          </a:blipFill>
        </p:spPr>
      </p:sp>
      <p:sp>
        <p:nvSpPr>
          <p:cNvPr name="TextBox 3" id="3"/>
          <p:cNvSpPr txBox="true"/>
          <p:nvPr/>
        </p:nvSpPr>
        <p:spPr>
          <a:xfrm rot="0">
            <a:off x="600972" y="5736143"/>
            <a:ext cx="8553450" cy="358458"/>
          </a:xfrm>
          <a:prstGeom prst="rect">
            <a:avLst/>
          </a:prstGeom>
        </p:spPr>
        <p:txBody>
          <a:bodyPr anchor="t" rtlCol="false" tIns="0" lIns="0" bIns="0" rIns="0">
            <a:spAutoFit/>
          </a:bodyPr>
          <a:lstStyle/>
          <a:p>
            <a:pPr algn="ctr">
              <a:lnSpc>
                <a:spcPts val="2817"/>
              </a:lnSpc>
            </a:pPr>
            <a:r>
              <a:rPr lang="en-US" sz="2012" spc="684">
                <a:solidFill>
                  <a:srgbClr val="00AAD3"/>
                </a:solidFill>
                <a:latin typeface="Raleway Bold"/>
              </a:rPr>
              <a:t>L</a:t>
            </a:r>
            <a:r>
              <a:rPr lang="en-US" sz="2012" spc="684">
                <a:solidFill>
                  <a:srgbClr val="00AAD3"/>
                </a:solidFill>
                <a:latin typeface="Raleway Bold"/>
              </a:rPr>
              <a:t>UKE 10:29-37</a:t>
            </a:r>
          </a:p>
        </p:txBody>
      </p:sp>
      <p:sp>
        <p:nvSpPr>
          <p:cNvPr name="TextBox 4" id="4"/>
          <p:cNvSpPr txBox="true"/>
          <p:nvPr/>
        </p:nvSpPr>
        <p:spPr>
          <a:xfrm rot="0">
            <a:off x="522905" y="3850105"/>
            <a:ext cx="8707790" cy="1748631"/>
          </a:xfrm>
          <a:prstGeom prst="rect">
            <a:avLst/>
          </a:prstGeom>
        </p:spPr>
        <p:txBody>
          <a:bodyPr anchor="t" rtlCol="false" tIns="0" lIns="0" bIns="0" rIns="0">
            <a:spAutoFit/>
          </a:bodyPr>
          <a:lstStyle/>
          <a:p>
            <a:pPr algn="ctr">
              <a:lnSpc>
                <a:spcPts val="7043"/>
              </a:lnSpc>
            </a:pPr>
            <a:r>
              <a:rPr lang="en-US" sz="5031" spc="1207">
                <a:solidFill>
                  <a:srgbClr val="FFFFFF"/>
                </a:solidFill>
                <a:latin typeface="Aleo Light"/>
              </a:rPr>
              <a:t>T</a:t>
            </a:r>
            <a:r>
              <a:rPr lang="en-US" sz="5031" spc="1207">
                <a:solidFill>
                  <a:srgbClr val="FFFFFF"/>
                </a:solidFill>
                <a:latin typeface="Aleo Light"/>
              </a:rPr>
              <a:t>HE FATHERLESS FACTOR</a:t>
            </a:r>
          </a:p>
        </p:txBody>
      </p:sp>
      <p:sp>
        <p:nvSpPr>
          <p:cNvPr name="Freeform 5" id="5"/>
          <p:cNvSpPr/>
          <p:nvPr/>
        </p:nvSpPr>
        <p:spPr>
          <a:xfrm flipH="false" flipV="false" rot="0">
            <a:off x="3328416" y="560832"/>
            <a:ext cx="3096768" cy="3096768"/>
          </a:xfrm>
          <a:custGeom>
            <a:avLst/>
            <a:gdLst/>
            <a:ahLst/>
            <a:cxnLst/>
            <a:rect r="r" b="b" t="t" l="l"/>
            <a:pathLst>
              <a:path h="3096768" w="3096768">
                <a:moveTo>
                  <a:pt x="0" y="0"/>
                </a:moveTo>
                <a:lnTo>
                  <a:pt x="3096768" y="0"/>
                </a:lnTo>
                <a:lnTo>
                  <a:pt x="3096768" y="3096768"/>
                </a:lnTo>
                <a:lnTo>
                  <a:pt x="0" y="3096768"/>
                </a:lnTo>
                <a:lnTo>
                  <a:pt x="0" y="0"/>
                </a:lnTo>
                <a:close/>
              </a:path>
            </a:pathLst>
          </a:custGeom>
          <a:blipFill>
            <a:blip r:embed="rId4"/>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85775" y="821926"/>
            <a:ext cx="8782050" cy="4464558"/>
          </a:xfrm>
          <a:prstGeom prst="rect">
            <a:avLst/>
          </a:prstGeom>
        </p:spPr>
        <p:txBody>
          <a:bodyPr anchor="t" rtlCol="false" tIns="0" lIns="0" bIns="0" rIns="0">
            <a:spAutoFit/>
          </a:bodyPr>
          <a:lstStyle/>
          <a:p>
            <a:pPr>
              <a:lnSpc>
                <a:spcPts val="2976"/>
              </a:lnSpc>
            </a:pPr>
            <a:r>
              <a:rPr lang="en-US" sz="2400" spc="576">
                <a:solidFill>
                  <a:srgbClr val="1D2D60"/>
                </a:solidFill>
                <a:latin typeface="Aleo"/>
              </a:rPr>
              <a:t>29 But he, willing to justify himself, said unto Jesus, And who is</a:t>
            </a:r>
            <a:r>
              <a:rPr lang="en-US" sz="2400" spc="576">
                <a:solidFill>
                  <a:srgbClr val="1D2D60"/>
                </a:solidFill>
                <a:latin typeface="Aleo"/>
              </a:rPr>
              <a:t> my neighbour?</a:t>
            </a:r>
          </a:p>
          <a:p>
            <a:pPr>
              <a:lnSpc>
                <a:spcPts val="2976"/>
              </a:lnSpc>
            </a:pPr>
          </a:p>
          <a:p>
            <a:pPr>
              <a:lnSpc>
                <a:spcPts val="2976"/>
              </a:lnSpc>
            </a:pPr>
            <a:r>
              <a:rPr lang="en-US" sz="2400" spc="576">
                <a:solidFill>
                  <a:srgbClr val="1D2D60"/>
                </a:solidFill>
                <a:latin typeface="Aleo"/>
              </a:rPr>
              <a:t>30 And Jesus answering said, A certain man went down from Jerusalem to Jericho, and fell among thieves, which stripped him of his raiment, and wounded him, and departed, leaving him half dead.</a:t>
            </a:r>
          </a:p>
          <a:p>
            <a:pPr>
              <a:lnSpc>
                <a:spcPts val="2976"/>
              </a:lnSpc>
            </a:pPr>
          </a:p>
          <a:p>
            <a:pPr algn="l">
              <a:lnSpc>
                <a:spcPts val="2976"/>
              </a:lnSpc>
            </a:pPr>
            <a:r>
              <a:rPr lang="en-US" sz="2400" spc="576">
                <a:solidFill>
                  <a:srgbClr val="1D2D60"/>
                </a:solidFill>
                <a:latin typeface="Aleo"/>
              </a:rPr>
              <a:t>31 And by chance there came down a certain priest that way: and when he saw him, he passed by on the other side.</a:t>
            </a:r>
          </a:p>
        </p:txBody>
      </p:sp>
      <p:sp>
        <p:nvSpPr>
          <p:cNvPr name="TextBox 4" id="4"/>
          <p:cNvSpPr txBox="true"/>
          <p:nvPr/>
        </p:nvSpPr>
        <p:spPr>
          <a:xfrm rot="0">
            <a:off x="1780122" y="5510220"/>
            <a:ext cx="6193356" cy="374952"/>
          </a:xfrm>
          <a:prstGeom prst="rect">
            <a:avLst/>
          </a:prstGeom>
        </p:spPr>
        <p:txBody>
          <a:bodyPr anchor="t" rtlCol="false" tIns="0" lIns="0" bIns="0" rIns="0">
            <a:spAutoFit/>
          </a:bodyPr>
          <a:lstStyle/>
          <a:p>
            <a:pPr algn="ctr">
              <a:lnSpc>
                <a:spcPts val="2958"/>
              </a:lnSpc>
            </a:pPr>
            <a:r>
              <a:rPr lang="en-US" sz="2113" spc="147">
                <a:solidFill>
                  <a:srgbClr val="00AAD3"/>
                </a:solidFill>
                <a:latin typeface="Raleway Bold"/>
              </a:rPr>
              <a:t>L</a:t>
            </a:r>
            <a:r>
              <a:rPr lang="en-US" sz="2113" spc="147">
                <a:solidFill>
                  <a:srgbClr val="00AAD3"/>
                </a:solidFill>
                <a:latin typeface="Raleway Bold"/>
              </a:rPr>
              <a:t>UKE 10:29-37</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85775" y="821926"/>
            <a:ext cx="8782050" cy="4464558"/>
          </a:xfrm>
          <a:prstGeom prst="rect">
            <a:avLst/>
          </a:prstGeom>
        </p:spPr>
        <p:txBody>
          <a:bodyPr anchor="t" rtlCol="false" tIns="0" lIns="0" bIns="0" rIns="0">
            <a:spAutoFit/>
          </a:bodyPr>
          <a:lstStyle/>
          <a:p>
            <a:pPr>
              <a:lnSpc>
                <a:spcPts val="2976"/>
              </a:lnSpc>
            </a:pPr>
            <a:r>
              <a:rPr lang="en-US" sz="2400" spc="576">
                <a:solidFill>
                  <a:srgbClr val="1D2D60"/>
                </a:solidFill>
                <a:latin typeface="Aleo"/>
              </a:rPr>
              <a:t>32 And likewise a Levite, when he was at the place, came and looked on hi</a:t>
            </a:r>
            <a:r>
              <a:rPr lang="en-US" sz="2400" spc="576">
                <a:solidFill>
                  <a:srgbClr val="1D2D60"/>
                </a:solidFill>
                <a:latin typeface="Aleo"/>
              </a:rPr>
              <a:t>m, and passed by o</a:t>
            </a:r>
            <a:r>
              <a:rPr lang="en-US" sz="2400" spc="576">
                <a:solidFill>
                  <a:srgbClr val="1D2D60"/>
                </a:solidFill>
                <a:latin typeface="Aleo"/>
              </a:rPr>
              <a:t>n the other side.</a:t>
            </a:r>
          </a:p>
          <a:p>
            <a:pPr>
              <a:lnSpc>
                <a:spcPts val="2976"/>
              </a:lnSpc>
            </a:pPr>
          </a:p>
          <a:p>
            <a:pPr>
              <a:lnSpc>
                <a:spcPts val="2976"/>
              </a:lnSpc>
            </a:pPr>
            <a:r>
              <a:rPr lang="en-US" sz="2400" spc="576">
                <a:solidFill>
                  <a:srgbClr val="1D2D60"/>
                </a:solidFill>
                <a:latin typeface="Aleo"/>
              </a:rPr>
              <a:t>33 But a certain Samaritan, as he journeyed, came where he was: and when he saw him, he had compassion on him,</a:t>
            </a:r>
          </a:p>
          <a:p>
            <a:pPr>
              <a:lnSpc>
                <a:spcPts val="2976"/>
              </a:lnSpc>
            </a:pPr>
          </a:p>
          <a:p>
            <a:pPr algn="l">
              <a:lnSpc>
                <a:spcPts val="2976"/>
              </a:lnSpc>
            </a:pPr>
            <a:r>
              <a:rPr lang="en-US" sz="2400" spc="576">
                <a:solidFill>
                  <a:srgbClr val="1D2D60"/>
                </a:solidFill>
                <a:latin typeface="Aleo"/>
              </a:rPr>
              <a:t>34 And went to him, and bound up his wounds, pouring in oil and wine, and set him on his own beast, and brought him to an inn, and took care of him.</a:t>
            </a:r>
          </a:p>
        </p:txBody>
      </p:sp>
      <p:sp>
        <p:nvSpPr>
          <p:cNvPr name="TextBox 4" id="4"/>
          <p:cNvSpPr txBox="true"/>
          <p:nvPr/>
        </p:nvSpPr>
        <p:spPr>
          <a:xfrm rot="0">
            <a:off x="1780122" y="5510220"/>
            <a:ext cx="6193356" cy="374952"/>
          </a:xfrm>
          <a:prstGeom prst="rect">
            <a:avLst/>
          </a:prstGeom>
        </p:spPr>
        <p:txBody>
          <a:bodyPr anchor="t" rtlCol="false" tIns="0" lIns="0" bIns="0" rIns="0">
            <a:spAutoFit/>
          </a:bodyPr>
          <a:lstStyle/>
          <a:p>
            <a:pPr algn="ctr">
              <a:lnSpc>
                <a:spcPts val="2958"/>
              </a:lnSpc>
            </a:pPr>
            <a:r>
              <a:rPr lang="en-US" sz="2113" spc="147">
                <a:solidFill>
                  <a:srgbClr val="00AAD3"/>
                </a:solidFill>
                <a:latin typeface="Raleway Bold"/>
              </a:rPr>
              <a:t>L</a:t>
            </a:r>
            <a:r>
              <a:rPr lang="en-US" sz="2113" spc="147">
                <a:solidFill>
                  <a:srgbClr val="00AAD3"/>
                </a:solidFill>
                <a:latin typeface="Raleway Bold"/>
              </a:rPr>
              <a:t>UKE 10:29-37</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85775" y="821926"/>
            <a:ext cx="8782050" cy="4836033"/>
          </a:xfrm>
          <a:prstGeom prst="rect">
            <a:avLst/>
          </a:prstGeom>
        </p:spPr>
        <p:txBody>
          <a:bodyPr anchor="t" rtlCol="false" tIns="0" lIns="0" bIns="0" rIns="0">
            <a:spAutoFit/>
          </a:bodyPr>
          <a:lstStyle/>
          <a:p>
            <a:pPr>
              <a:lnSpc>
                <a:spcPts val="2976"/>
              </a:lnSpc>
            </a:pPr>
            <a:r>
              <a:rPr lang="en-US" sz="2400" spc="576">
                <a:solidFill>
                  <a:srgbClr val="1D2D60"/>
                </a:solidFill>
                <a:latin typeface="Aleo"/>
              </a:rPr>
              <a:t>35 And on the morrow when he departed, he took out two pence</a:t>
            </a:r>
            <a:r>
              <a:rPr lang="en-US" sz="2400" spc="576">
                <a:solidFill>
                  <a:srgbClr val="1D2D60"/>
                </a:solidFill>
                <a:latin typeface="Aleo"/>
              </a:rPr>
              <a:t>, and gave</a:t>
            </a:r>
            <a:r>
              <a:rPr lang="en-US" sz="2400" spc="576">
                <a:solidFill>
                  <a:srgbClr val="1D2D60"/>
                </a:solidFill>
                <a:latin typeface="Aleo"/>
              </a:rPr>
              <a:t> them to the host, and said unto him, Take care of him; and whatsoever thou spendest more, when I come again, I will repay thee.</a:t>
            </a:r>
          </a:p>
          <a:p>
            <a:pPr>
              <a:lnSpc>
                <a:spcPts val="2976"/>
              </a:lnSpc>
            </a:pPr>
          </a:p>
          <a:p>
            <a:pPr>
              <a:lnSpc>
                <a:spcPts val="2976"/>
              </a:lnSpc>
            </a:pPr>
            <a:r>
              <a:rPr lang="en-US" sz="2400" spc="576">
                <a:solidFill>
                  <a:srgbClr val="1D2D60"/>
                </a:solidFill>
                <a:latin typeface="Aleo"/>
              </a:rPr>
              <a:t>36 Which now of these three, thinkest thou, was neighbour unto him that fell among the thieves?</a:t>
            </a:r>
          </a:p>
          <a:p>
            <a:pPr>
              <a:lnSpc>
                <a:spcPts val="2976"/>
              </a:lnSpc>
            </a:pPr>
          </a:p>
          <a:p>
            <a:pPr algn="l">
              <a:lnSpc>
                <a:spcPts val="2976"/>
              </a:lnSpc>
            </a:pPr>
            <a:r>
              <a:rPr lang="en-US" sz="2400" spc="576">
                <a:solidFill>
                  <a:srgbClr val="1D2D60"/>
                </a:solidFill>
                <a:latin typeface="Aleo"/>
              </a:rPr>
              <a:t>37 And he said, He that shewed mercy on him. Then said Jesus unto him, Go, and do thou likewise.</a:t>
            </a:r>
          </a:p>
        </p:txBody>
      </p:sp>
      <p:sp>
        <p:nvSpPr>
          <p:cNvPr name="TextBox 4" id="4"/>
          <p:cNvSpPr txBox="true"/>
          <p:nvPr/>
        </p:nvSpPr>
        <p:spPr>
          <a:xfrm rot="0">
            <a:off x="1780122" y="5510220"/>
            <a:ext cx="6193356" cy="374952"/>
          </a:xfrm>
          <a:prstGeom prst="rect">
            <a:avLst/>
          </a:prstGeom>
        </p:spPr>
        <p:txBody>
          <a:bodyPr anchor="t" rtlCol="false" tIns="0" lIns="0" bIns="0" rIns="0">
            <a:spAutoFit/>
          </a:bodyPr>
          <a:lstStyle/>
          <a:p>
            <a:pPr algn="ctr">
              <a:lnSpc>
                <a:spcPts val="2958"/>
              </a:lnSpc>
            </a:pPr>
            <a:r>
              <a:rPr lang="en-US" sz="2113" spc="147">
                <a:solidFill>
                  <a:srgbClr val="00AAD3"/>
                </a:solidFill>
                <a:latin typeface="Raleway Bold"/>
              </a:rPr>
              <a:t>L</a:t>
            </a:r>
            <a:r>
              <a:rPr lang="en-US" sz="2113" spc="147">
                <a:solidFill>
                  <a:srgbClr val="00AAD3"/>
                </a:solidFill>
                <a:latin typeface="Raleway Bold"/>
              </a:rPr>
              <a:t>UKE 10:29-37</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95300" y="1242822"/>
            <a:ext cx="8763000" cy="5001006"/>
          </a:xfrm>
          <a:prstGeom prst="rect">
            <a:avLst/>
          </a:prstGeom>
        </p:spPr>
        <p:txBody>
          <a:bodyPr anchor="t" rtlCol="false" tIns="0" lIns="0" bIns="0" rIns="0">
            <a:spAutoFit/>
          </a:bodyPr>
          <a:lstStyle/>
          <a:p>
            <a:pPr algn="ctr">
              <a:lnSpc>
                <a:spcPts val="9792"/>
              </a:lnSpc>
            </a:pPr>
            <a:r>
              <a:rPr lang="en-US" sz="9600" spc="288">
                <a:solidFill>
                  <a:srgbClr val="FFFFFF"/>
                </a:solidFill>
                <a:latin typeface="League Spartan"/>
              </a:rPr>
              <a:t>OVER 30 MILLION FATHERLESS IN THE US.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TextBox 2" id="2"/>
          <p:cNvSpPr txBox="true"/>
          <p:nvPr/>
        </p:nvSpPr>
        <p:spPr>
          <a:xfrm rot="0">
            <a:off x="561926" y="4642572"/>
            <a:ext cx="2339924" cy="510413"/>
          </a:xfrm>
          <a:prstGeom prst="rect">
            <a:avLst/>
          </a:prstGeom>
        </p:spPr>
        <p:txBody>
          <a:bodyPr anchor="t" rtlCol="false" tIns="0" lIns="0" bIns="0" rIns="0">
            <a:spAutoFit/>
          </a:bodyPr>
          <a:lstStyle/>
          <a:p>
            <a:pPr algn="ctr">
              <a:lnSpc>
                <a:spcPts val="4096"/>
              </a:lnSpc>
            </a:pPr>
            <a:r>
              <a:rPr lang="en-US" sz="3200" spc="672">
                <a:solidFill>
                  <a:srgbClr val="00AAD3"/>
                </a:solidFill>
                <a:latin typeface="Raleway Bold"/>
              </a:rPr>
              <a:t>R</a:t>
            </a:r>
            <a:r>
              <a:rPr lang="en-US" sz="3200" spc="672">
                <a:solidFill>
                  <a:srgbClr val="00AAD3"/>
                </a:solidFill>
                <a:latin typeface="Raleway Bold"/>
              </a:rPr>
              <a:t>EJECT</a:t>
            </a:r>
          </a:p>
        </p:txBody>
      </p:sp>
      <p:sp>
        <p:nvSpPr>
          <p:cNvPr name="Freeform 3" id="3"/>
          <p:cNvSpPr/>
          <p:nvPr/>
        </p:nvSpPr>
        <p:spPr>
          <a:xfrm flipH="false" flipV="false" rot="0">
            <a:off x="730347" y="2509559"/>
            <a:ext cx="8289127" cy="1990211"/>
          </a:xfrm>
          <a:custGeom>
            <a:avLst/>
            <a:gdLst/>
            <a:ahLst/>
            <a:cxnLst/>
            <a:rect r="r" b="b" t="t" l="l"/>
            <a:pathLst>
              <a:path h="1990211" w="8289127">
                <a:moveTo>
                  <a:pt x="0" y="0"/>
                </a:moveTo>
                <a:lnTo>
                  <a:pt x="8289127" y="0"/>
                </a:lnTo>
                <a:lnTo>
                  <a:pt x="8289127" y="1990211"/>
                </a:lnTo>
                <a:lnTo>
                  <a:pt x="0" y="1990211"/>
                </a:lnTo>
                <a:lnTo>
                  <a:pt x="0" y="0"/>
                </a:lnTo>
                <a:close/>
              </a:path>
            </a:pathLst>
          </a:custGeom>
          <a:blipFill>
            <a:blip r:embed="rId2">
              <a:extLst>
                <a:ext uri="{96DAC541-7B7A-43D3-8B79-37D633B846F1}">
                  <asvg:svgBlip xmlns:asvg="http://schemas.microsoft.com/office/drawing/2016/SVG/main" r:embed="rId3"/>
                </a:ext>
              </a:extLst>
            </a:blip>
            <a:stretch>
              <a:fillRect l="-75" t="0" r="-75" b="0"/>
            </a:stretch>
          </a:blipFill>
        </p:spPr>
      </p:sp>
      <p:sp>
        <p:nvSpPr>
          <p:cNvPr name="TextBox 4" id="4"/>
          <p:cNvSpPr txBox="true"/>
          <p:nvPr/>
        </p:nvSpPr>
        <p:spPr>
          <a:xfrm rot="0">
            <a:off x="3931208" y="4623522"/>
            <a:ext cx="1974557" cy="532257"/>
          </a:xfrm>
          <a:prstGeom prst="rect">
            <a:avLst/>
          </a:prstGeom>
        </p:spPr>
        <p:txBody>
          <a:bodyPr anchor="t" rtlCol="false" tIns="0" lIns="0" bIns="0" rIns="0">
            <a:spAutoFit/>
          </a:bodyPr>
          <a:lstStyle/>
          <a:p>
            <a:pPr algn="ctr">
              <a:lnSpc>
                <a:spcPts val="4224"/>
              </a:lnSpc>
            </a:pPr>
            <a:r>
              <a:rPr lang="en-US" sz="3200" spc="704">
                <a:solidFill>
                  <a:srgbClr val="00AAD3"/>
                </a:solidFill>
                <a:latin typeface="Raleway Bold"/>
              </a:rPr>
              <a:t>R</a:t>
            </a:r>
            <a:r>
              <a:rPr lang="en-US" sz="3200" spc="704">
                <a:solidFill>
                  <a:srgbClr val="00AAD3"/>
                </a:solidFill>
                <a:latin typeface="Raleway Bold"/>
              </a:rPr>
              <a:t>EMIT</a:t>
            </a:r>
          </a:p>
        </p:txBody>
      </p:sp>
      <p:sp>
        <p:nvSpPr>
          <p:cNvPr name="TextBox 5" id="5"/>
          <p:cNvSpPr txBox="true"/>
          <p:nvPr/>
        </p:nvSpPr>
        <p:spPr>
          <a:xfrm rot="0">
            <a:off x="7061907" y="4623522"/>
            <a:ext cx="2002846" cy="1076579"/>
          </a:xfrm>
          <a:prstGeom prst="rect">
            <a:avLst/>
          </a:prstGeom>
        </p:spPr>
        <p:txBody>
          <a:bodyPr anchor="t" rtlCol="false" tIns="0" lIns="0" bIns="0" rIns="0">
            <a:spAutoFit/>
          </a:bodyPr>
          <a:lstStyle/>
          <a:p>
            <a:pPr algn="ctr">
              <a:lnSpc>
                <a:spcPts val="4288"/>
              </a:lnSpc>
            </a:pPr>
            <a:r>
              <a:rPr lang="en-US" sz="3200" spc="672">
                <a:solidFill>
                  <a:srgbClr val="00AAD3"/>
                </a:solidFill>
                <a:latin typeface="Raleway Bold"/>
              </a:rPr>
              <a:t>R</a:t>
            </a:r>
            <a:r>
              <a:rPr lang="en-US" sz="3200" spc="672">
                <a:solidFill>
                  <a:srgbClr val="00AAD3"/>
                </a:solidFill>
                <a:latin typeface="Raleway Bold"/>
              </a:rPr>
              <a:t>EACT WITH A</a:t>
            </a:r>
          </a:p>
        </p:txBody>
      </p:sp>
      <p:sp>
        <p:nvSpPr>
          <p:cNvPr name="TextBox 6" id="6"/>
          <p:cNvSpPr txBox="true"/>
          <p:nvPr/>
        </p:nvSpPr>
        <p:spPr>
          <a:xfrm rot="0">
            <a:off x="223838" y="631578"/>
            <a:ext cx="9305925" cy="17952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T</a:t>
            </a:r>
            <a:r>
              <a:rPr lang="en-US" sz="4200" spc="798">
                <a:solidFill>
                  <a:srgbClr val="1D2D60"/>
                </a:solidFill>
                <a:latin typeface="League Spartan"/>
              </a:rPr>
              <a:t>HREE STEPS TO REACH FATHERLESS FAMILIES AROUND YOU:</a:t>
            </a:r>
          </a:p>
        </p:txBody>
      </p:sp>
      <p:sp>
        <p:nvSpPr>
          <p:cNvPr name="Freeform 7" id="7"/>
          <p:cNvSpPr/>
          <p:nvPr/>
        </p:nvSpPr>
        <p:spPr>
          <a:xfrm flipH="false" flipV="false" rot="0">
            <a:off x="942583" y="2704061"/>
            <a:ext cx="1578610" cy="1578610"/>
          </a:xfrm>
          <a:custGeom>
            <a:avLst/>
            <a:gdLst/>
            <a:ahLst/>
            <a:cxnLst/>
            <a:rect r="r" b="b" t="t" l="l"/>
            <a:pathLst>
              <a:path h="1578610" w="1578610">
                <a:moveTo>
                  <a:pt x="0" y="0"/>
                </a:moveTo>
                <a:lnTo>
                  <a:pt x="1578610" y="0"/>
                </a:lnTo>
                <a:lnTo>
                  <a:pt x="1578610" y="1578610"/>
                </a:lnTo>
                <a:lnTo>
                  <a:pt x="0" y="15786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3907806" y="2565560"/>
            <a:ext cx="1934210" cy="1934210"/>
          </a:xfrm>
          <a:custGeom>
            <a:avLst/>
            <a:gdLst/>
            <a:ahLst/>
            <a:cxnLst/>
            <a:rect r="r" b="b" t="t" l="l"/>
            <a:pathLst>
              <a:path h="1934210" w="1934210">
                <a:moveTo>
                  <a:pt x="0" y="0"/>
                </a:moveTo>
                <a:lnTo>
                  <a:pt x="1934210" y="0"/>
                </a:lnTo>
                <a:lnTo>
                  <a:pt x="1934210" y="1934210"/>
                </a:lnTo>
                <a:lnTo>
                  <a:pt x="0" y="19342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p:nvPr/>
        </p:nvGrpSpPr>
        <p:grpSpPr>
          <a:xfrm rot="0">
            <a:off x="286210" y="5940726"/>
            <a:ext cx="2891356" cy="459756"/>
            <a:chOff x="0" y="0"/>
            <a:chExt cx="3594100" cy="571500"/>
          </a:xfrm>
        </p:grpSpPr>
        <p:sp>
          <p:nvSpPr>
            <p:cNvPr name="Freeform 10" id="10"/>
            <p:cNvSpPr/>
            <p:nvPr/>
          </p:nvSpPr>
          <p:spPr>
            <a:xfrm flipH="false" flipV="false" rot="0">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grpSp>
        <p:nvGrpSpPr>
          <p:cNvPr name="Group 11" id="11"/>
          <p:cNvGrpSpPr/>
          <p:nvPr/>
        </p:nvGrpSpPr>
        <p:grpSpPr>
          <a:xfrm rot="0">
            <a:off x="3429233" y="5940726"/>
            <a:ext cx="2891356" cy="459756"/>
            <a:chOff x="0" y="0"/>
            <a:chExt cx="3594100" cy="571500"/>
          </a:xfrm>
        </p:grpSpPr>
        <p:sp>
          <p:nvSpPr>
            <p:cNvPr name="Freeform 12" id="12"/>
            <p:cNvSpPr/>
            <p:nvPr/>
          </p:nvSpPr>
          <p:spPr>
            <a:xfrm flipH="false" flipV="false" rot="0">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grpSp>
        <p:nvGrpSpPr>
          <p:cNvPr name="Group 13" id="13"/>
          <p:cNvGrpSpPr/>
          <p:nvPr/>
        </p:nvGrpSpPr>
        <p:grpSpPr>
          <a:xfrm rot="0">
            <a:off x="6617651" y="5940726"/>
            <a:ext cx="2891356" cy="459756"/>
            <a:chOff x="0" y="0"/>
            <a:chExt cx="3594100" cy="571500"/>
          </a:xfrm>
        </p:grpSpPr>
        <p:sp>
          <p:nvSpPr>
            <p:cNvPr name="Freeform 14" id="14"/>
            <p:cNvSpPr/>
            <p:nvPr/>
          </p:nvSpPr>
          <p:spPr>
            <a:xfrm flipH="false" flipV="false" rot="0">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sp>
        <p:nvSpPr>
          <p:cNvPr name="Freeform 15" id="15"/>
          <p:cNvSpPr/>
          <p:nvPr/>
        </p:nvSpPr>
        <p:spPr>
          <a:xfrm flipH="false" flipV="false" rot="0">
            <a:off x="7353907" y="2715999"/>
            <a:ext cx="1175004" cy="1566672"/>
          </a:xfrm>
          <a:custGeom>
            <a:avLst/>
            <a:gdLst/>
            <a:ahLst/>
            <a:cxnLst/>
            <a:rect r="r" b="b" t="t" l="l"/>
            <a:pathLst>
              <a:path h="1566672" w="1175004">
                <a:moveTo>
                  <a:pt x="0" y="0"/>
                </a:moveTo>
                <a:lnTo>
                  <a:pt x="1175004" y="0"/>
                </a:lnTo>
                <a:lnTo>
                  <a:pt x="1175004" y="1566672"/>
                </a:lnTo>
                <a:lnTo>
                  <a:pt x="0" y="15666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Freeform 2" id="2"/>
          <p:cNvSpPr/>
          <p:nvPr/>
        </p:nvSpPr>
        <p:spPr>
          <a:xfrm flipH="false" flipV="false" rot="0">
            <a:off x="2473374" y="1549370"/>
            <a:ext cx="4806853" cy="4804432"/>
          </a:xfrm>
          <a:custGeom>
            <a:avLst/>
            <a:gdLst/>
            <a:ahLst/>
            <a:cxnLst/>
            <a:rect r="r" b="b" t="t" l="l"/>
            <a:pathLst>
              <a:path h="4804432" w="4806853">
                <a:moveTo>
                  <a:pt x="0" y="0"/>
                </a:moveTo>
                <a:lnTo>
                  <a:pt x="4806852" y="0"/>
                </a:lnTo>
                <a:lnTo>
                  <a:pt x="4806852" y="4804432"/>
                </a:lnTo>
                <a:lnTo>
                  <a:pt x="0" y="4804432"/>
                </a:lnTo>
                <a:lnTo>
                  <a:pt x="0" y="0"/>
                </a:lnTo>
                <a:close/>
              </a:path>
            </a:pathLst>
          </a:custGeom>
          <a:blipFill>
            <a:blip r:embed="rId2">
              <a:extLst>
                <a:ext uri="{96DAC541-7B7A-43D3-8B79-37D633B846F1}">
                  <asvg:svgBlip xmlns:asvg="http://schemas.microsoft.com/office/drawing/2016/SVG/main" r:embed="rId3"/>
                </a:ext>
              </a:extLst>
            </a:blip>
            <a:stretch>
              <a:fillRect l="-17" t="0" r="-316302" b="0"/>
            </a:stretch>
          </a:blipFill>
        </p:spPr>
      </p:sp>
      <p:sp>
        <p:nvSpPr>
          <p:cNvPr name="TextBox 3" id="3"/>
          <p:cNvSpPr txBox="true"/>
          <p:nvPr/>
        </p:nvSpPr>
        <p:spPr>
          <a:xfrm rot="0">
            <a:off x="3820034" y="4917508"/>
            <a:ext cx="1974557" cy="532257"/>
          </a:xfrm>
          <a:prstGeom prst="rect">
            <a:avLst/>
          </a:prstGeom>
        </p:spPr>
        <p:txBody>
          <a:bodyPr anchor="t" rtlCol="false" tIns="0" lIns="0" bIns="0" rIns="0">
            <a:spAutoFit/>
          </a:bodyPr>
          <a:lstStyle/>
          <a:p>
            <a:pPr algn="ctr">
              <a:lnSpc>
                <a:spcPts val="4224"/>
              </a:lnSpc>
            </a:pPr>
            <a:r>
              <a:rPr lang="en-US" sz="3200" spc="704">
                <a:solidFill>
                  <a:srgbClr val="00AAD3"/>
                </a:solidFill>
                <a:latin typeface="Raleway Bold"/>
              </a:rPr>
              <a:t>R</a:t>
            </a:r>
            <a:r>
              <a:rPr lang="en-US" sz="3200" spc="704">
                <a:solidFill>
                  <a:srgbClr val="00AAD3"/>
                </a:solidFill>
                <a:latin typeface="Raleway Bold"/>
              </a:rPr>
              <a:t>EMIT</a:t>
            </a:r>
          </a:p>
        </p:txBody>
      </p:sp>
      <p:sp>
        <p:nvSpPr>
          <p:cNvPr name="TextBox 4" id="4"/>
          <p:cNvSpPr txBox="true"/>
          <p:nvPr/>
        </p:nvSpPr>
        <p:spPr>
          <a:xfrm rot="0">
            <a:off x="154350" y="750570"/>
            <a:ext cx="9305925" cy="6141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REJECT APATHY</a:t>
            </a:r>
          </a:p>
        </p:txBody>
      </p:sp>
      <p:sp>
        <p:nvSpPr>
          <p:cNvPr name="Freeform 5" id="5"/>
          <p:cNvSpPr/>
          <p:nvPr/>
        </p:nvSpPr>
        <p:spPr>
          <a:xfrm flipH="false" flipV="false" rot="0">
            <a:off x="2985718" y="2018903"/>
            <a:ext cx="3810814" cy="3810814"/>
          </a:xfrm>
          <a:custGeom>
            <a:avLst/>
            <a:gdLst/>
            <a:ahLst/>
            <a:cxnLst/>
            <a:rect r="r" b="b" t="t" l="l"/>
            <a:pathLst>
              <a:path h="3810814" w="3810814">
                <a:moveTo>
                  <a:pt x="0" y="0"/>
                </a:moveTo>
                <a:lnTo>
                  <a:pt x="3810813" y="0"/>
                </a:lnTo>
                <a:lnTo>
                  <a:pt x="3810813" y="3810814"/>
                </a:lnTo>
                <a:lnTo>
                  <a:pt x="0" y="38108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4718413" y="1221239"/>
            <a:ext cx="2891356" cy="459756"/>
            <a:chOff x="0" y="0"/>
            <a:chExt cx="3594100" cy="571500"/>
          </a:xfrm>
        </p:grpSpPr>
        <p:sp>
          <p:nvSpPr>
            <p:cNvPr name="Freeform 7" id="7"/>
            <p:cNvSpPr/>
            <p:nvPr/>
          </p:nvSpPr>
          <p:spPr>
            <a:xfrm flipH="false" flipV="false" rot="0">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00AAD3"/>
            </a:solidFill>
          </p:spPr>
        </p:sp>
      </p:grpSp>
      <p:sp>
        <p:nvSpPr>
          <p:cNvPr name="TextBox 8" id="8"/>
          <p:cNvSpPr txBox="true"/>
          <p:nvPr/>
        </p:nvSpPr>
        <p:spPr>
          <a:xfrm rot="0">
            <a:off x="6176257" y="1859074"/>
            <a:ext cx="2867025" cy="338709"/>
          </a:xfrm>
          <a:prstGeom prst="rect">
            <a:avLst/>
          </a:prstGeom>
        </p:spPr>
        <p:txBody>
          <a:bodyPr anchor="t" rtlCol="false" tIns="0" lIns="0" bIns="0" rIns="0">
            <a:spAutoFit/>
          </a:bodyPr>
          <a:lstStyle/>
          <a:p>
            <a:pPr algn="ctr">
              <a:lnSpc>
                <a:spcPts val="2688"/>
              </a:lnSpc>
            </a:pPr>
            <a:r>
              <a:rPr lang="en-US" sz="2400" spc="456">
                <a:solidFill>
                  <a:srgbClr val="1D2D60"/>
                </a:solidFill>
                <a:latin typeface="League Spartan"/>
              </a:rPr>
              <a:t>VS. 30-33A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969612" y="763627"/>
            <a:ext cx="5045837"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CRIME</a:t>
            </a:r>
          </a:p>
        </p:txBody>
      </p:sp>
      <p:sp>
        <p:nvSpPr>
          <p:cNvPr name="TextBox 3" id="3"/>
          <p:cNvSpPr txBox="true"/>
          <p:nvPr/>
        </p:nvSpPr>
        <p:spPr>
          <a:xfrm rot="0">
            <a:off x="1123696" y="1857658"/>
            <a:ext cx="2895600" cy="3997071"/>
          </a:xfrm>
          <a:prstGeom prst="rect">
            <a:avLst/>
          </a:prstGeom>
        </p:spPr>
        <p:txBody>
          <a:bodyPr anchor="t" rtlCol="false" tIns="0" lIns="0" bIns="0" rIns="0">
            <a:spAutoFit/>
          </a:bodyPr>
          <a:lstStyle/>
          <a:p>
            <a:pPr>
              <a:lnSpc>
                <a:spcPts val="5292"/>
              </a:lnSpc>
            </a:pPr>
            <a:r>
              <a:rPr lang="en-US" sz="4200" spc="42">
                <a:solidFill>
                  <a:srgbClr val="FFFFFF"/>
                </a:solidFill>
                <a:latin typeface="Aleo"/>
              </a:rPr>
              <a:t>“85% of youths in prisons grew up in a fatherless home.”</a:t>
            </a:r>
          </a:p>
        </p:txBody>
      </p:sp>
      <p:pic>
        <p:nvPicPr>
          <p:cNvPr name="Picture 4" id="4"/>
          <p:cNvPicPr>
            <a:picLocks noChangeAspect="true"/>
          </p:cNvPicPr>
          <p:nvPr/>
        </p:nvPicPr>
        <p:blipFill>
          <a:blip r:embed="rId2"/>
          <a:stretch>
            <a:fillRect/>
          </a:stretch>
        </p:blipFill>
        <p:spPr>
          <a:xfrm rot="0">
            <a:off x="3394810" y="-89316"/>
            <a:ext cx="6735372" cy="7493832"/>
          </a:xfrm>
          <a:prstGeom prst="rect">
            <a:avLst/>
          </a:prstGeom>
        </p:spPr>
      </p:pic>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1002124" y="763627"/>
            <a:ext cx="5013325"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RAPISTS</a:t>
            </a:r>
          </a:p>
        </p:txBody>
      </p:sp>
      <p:sp>
        <p:nvSpPr>
          <p:cNvPr name="TextBox 3" id="3"/>
          <p:cNvSpPr txBox="true"/>
          <p:nvPr/>
        </p:nvSpPr>
        <p:spPr>
          <a:xfrm rot="0">
            <a:off x="968988" y="1644777"/>
            <a:ext cx="3676396" cy="4663821"/>
          </a:xfrm>
          <a:prstGeom prst="rect">
            <a:avLst/>
          </a:prstGeom>
        </p:spPr>
        <p:txBody>
          <a:bodyPr anchor="t" rtlCol="false" tIns="0" lIns="0" bIns="0" rIns="0">
            <a:spAutoFit/>
          </a:bodyPr>
          <a:lstStyle/>
          <a:p>
            <a:pPr>
              <a:lnSpc>
                <a:spcPts val="5292"/>
              </a:lnSpc>
            </a:pPr>
            <a:r>
              <a:rPr lang="en-US" sz="4200" spc="42">
                <a:solidFill>
                  <a:srgbClr val="FFFFFF"/>
                </a:solidFill>
                <a:latin typeface="Aleo"/>
              </a:rPr>
              <a:t>“80% of rapists motivated with displaced anger come from fatherless homes.”</a:t>
            </a:r>
          </a:p>
        </p:txBody>
      </p:sp>
      <p:pic>
        <p:nvPicPr>
          <p:cNvPr name="Picture 4" id="4"/>
          <p:cNvPicPr>
            <a:picLocks noChangeAspect="true"/>
          </p:cNvPicPr>
          <p:nvPr/>
        </p:nvPicPr>
        <p:blipFill>
          <a:blip r:embed="rId2"/>
          <a:stretch>
            <a:fillRect/>
          </a:stretch>
        </p:blipFill>
        <p:spPr>
          <a:xfrm rot="0">
            <a:off x="4168213" y="1059719"/>
            <a:ext cx="5652167" cy="5726050"/>
          </a:xfrm>
          <a:prstGeom prst="rect">
            <a:avLst/>
          </a:prstGeom>
        </p:spPr>
      </p:pic>
    </p:spTree>
  </p:cSld>
  <p:clrMapOvr>
    <a:masterClrMapping/>
  </p:clrMapOvr>
</p:sld>
</file>

<file path=ppt/slides/slide19.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982254" y="3146359"/>
            <a:ext cx="388686" cy="940622"/>
            <a:chOff x="0" y="0"/>
            <a:chExt cx="3148330" cy="7620000"/>
          </a:xfrm>
        </p:grpSpPr>
        <p:sp>
          <p:nvSpPr>
            <p:cNvPr name="Freeform 3" id="3"/>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sp>
        <p:nvSpPr>
          <p:cNvPr name="TextBox 4" id="4"/>
          <p:cNvSpPr txBox="true"/>
          <p:nvPr/>
        </p:nvSpPr>
        <p:spPr>
          <a:xfrm rot="0">
            <a:off x="1054153" y="636270"/>
            <a:ext cx="7142861"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M</a:t>
            </a:r>
            <a:r>
              <a:rPr lang="en-US" sz="4528" spc="860">
                <a:solidFill>
                  <a:srgbClr val="1D2D60"/>
                </a:solidFill>
                <a:latin typeface="League Spartan"/>
              </a:rPr>
              <a:t>ASS SHOOTERS</a:t>
            </a:r>
          </a:p>
        </p:txBody>
      </p:sp>
      <p:sp>
        <p:nvSpPr>
          <p:cNvPr name="TextBox 5" id="5"/>
          <p:cNvSpPr txBox="true"/>
          <p:nvPr/>
        </p:nvSpPr>
        <p:spPr>
          <a:xfrm rot="0">
            <a:off x="3161656" y="1359456"/>
            <a:ext cx="3430288" cy="537845"/>
          </a:xfrm>
          <a:prstGeom prst="rect">
            <a:avLst/>
          </a:prstGeom>
        </p:spPr>
        <p:txBody>
          <a:bodyPr anchor="t" rtlCol="false" tIns="0" lIns="0" bIns="0" rIns="0">
            <a:spAutoFit/>
          </a:bodyPr>
          <a:lstStyle/>
          <a:p>
            <a:pPr algn="ctr">
              <a:lnSpc>
                <a:spcPts val="4480"/>
              </a:lnSpc>
            </a:pPr>
            <a:r>
              <a:rPr lang="en-US" sz="3200" spc="704">
                <a:solidFill>
                  <a:srgbClr val="FFFFFF"/>
                </a:solidFill>
                <a:latin typeface="League Spartan Bold"/>
              </a:rPr>
              <a:t>2</a:t>
            </a:r>
            <a:r>
              <a:rPr lang="en-US" sz="3200" spc="704">
                <a:solidFill>
                  <a:srgbClr val="FFFFFF"/>
                </a:solidFill>
                <a:latin typeface="League Spartan Bold"/>
              </a:rPr>
              <a:t>6 OF 27</a:t>
            </a:r>
          </a:p>
        </p:txBody>
      </p:sp>
      <p:sp>
        <p:nvSpPr>
          <p:cNvPr name="TextBox 6" id="6"/>
          <p:cNvSpPr txBox="true"/>
          <p:nvPr/>
        </p:nvSpPr>
        <p:spPr>
          <a:xfrm rot="0">
            <a:off x="1184047" y="4191000"/>
            <a:ext cx="8357168" cy="1977390"/>
          </a:xfrm>
          <a:prstGeom prst="rect">
            <a:avLst/>
          </a:prstGeom>
        </p:spPr>
        <p:txBody>
          <a:bodyPr anchor="t" rtlCol="false" tIns="0" lIns="0" bIns="0" rIns="0">
            <a:spAutoFit/>
          </a:bodyPr>
          <a:lstStyle/>
          <a:p>
            <a:pPr>
              <a:lnSpc>
                <a:spcPts val="5040"/>
              </a:lnSpc>
            </a:pPr>
            <a:r>
              <a:rPr lang="en-US" sz="4800" spc="624">
                <a:solidFill>
                  <a:srgbClr val="FFFFFF"/>
                </a:solidFill>
                <a:latin typeface="Aleo Bold"/>
              </a:rPr>
              <a:t>"Of 27 Deadliest Mass Shooters, 26 of Them Were Fatherless"</a:t>
            </a:r>
          </a:p>
        </p:txBody>
      </p:sp>
      <p:grpSp>
        <p:nvGrpSpPr>
          <p:cNvPr name="Group 7" id="7"/>
          <p:cNvGrpSpPr>
            <a:grpSpLocks noChangeAspect="true"/>
          </p:cNvGrpSpPr>
          <p:nvPr/>
        </p:nvGrpSpPr>
        <p:grpSpPr>
          <a:xfrm rot="0">
            <a:off x="7808326" y="2041940"/>
            <a:ext cx="388687" cy="940622"/>
            <a:chOff x="0" y="0"/>
            <a:chExt cx="3148330" cy="7620000"/>
          </a:xfrm>
        </p:grpSpPr>
        <p:sp>
          <p:nvSpPr>
            <p:cNvPr name="Freeform 8" id="8"/>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9" id="9"/>
          <p:cNvGrpSpPr>
            <a:grpSpLocks noChangeAspect="true"/>
          </p:cNvGrpSpPr>
          <p:nvPr/>
        </p:nvGrpSpPr>
        <p:grpSpPr>
          <a:xfrm rot="0">
            <a:off x="8382660" y="2041940"/>
            <a:ext cx="388686" cy="940622"/>
            <a:chOff x="0" y="0"/>
            <a:chExt cx="3148330" cy="7620000"/>
          </a:xfrm>
        </p:grpSpPr>
        <p:sp>
          <p:nvSpPr>
            <p:cNvPr name="Freeform 10" id="10"/>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11" id="11"/>
          <p:cNvGrpSpPr>
            <a:grpSpLocks noChangeAspect="true"/>
          </p:cNvGrpSpPr>
          <p:nvPr/>
        </p:nvGrpSpPr>
        <p:grpSpPr>
          <a:xfrm rot="0">
            <a:off x="7808326" y="3143402"/>
            <a:ext cx="388687" cy="940622"/>
            <a:chOff x="0" y="0"/>
            <a:chExt cx="3148330" cy="7620000"/>
          </a:xfrm>
        </p:grpSpPr>
        <p:sp>
          <p:nvSpPr>
            <p:cNvPr name="Freeform 12" id="12"/>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FFFFFF"/>
            </a:solidFill>
          </p:spPr>
        </p:sp>
      </p:grpSp>
      <p:grpSp>
        <p:nvGrpSpPr>
          <p:cNvPr name="Group 13" id="13"/>
          <p:cNvGrpSpPr>
            <a:grpSpLocks noChangeAspect="true"/>
          </p:cNvGrpSpPr>
          <p:nvPr/>
        </p:nvGrpSpPr>
        <p:grpSpPr>
          <a:xfrm rot="0">
            <a:off x="6707120" y="2044897"/>
            <a:ext cx="388687" cy="940622"/>
            <a:chOff x="0" y="0"/>
            <a:chExt cx="3148330" cy="7620000"/>
          </a:xfrm>
        </p:grpSpPr>
        <p:sp>
          <p:nvSpPr>
            <p:cNvPr name="Freeform 14" id="14"/>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15" id="15"/>
          <p:cNvGrpSpPr>
            <a:grpSpLocks noChangeAspect="true"/>
          </p:cNvGrpSpPr>
          <p:nvPr/>
        </p:nvGrpSpPr>
        <p:grpSpPr>
          <a:xfrm rot="0">
            <a:off x="7281454" y="2044897"/>
            <a:ext cx="388686" cy="940622"/>
            <a:chOff x="0" y="0"/>
            <a:chExt cx="3148330" cy="7620000"/>
          </a:xfrm>
        </p:grpSpPr>
        <p:sp>
          <p:nvSpPr>
            <p:cNvPr name="Freeform 16" id="16"/>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17" id="17"/>
          <p:cNvGrpSpPr>
            <a:grpSpLocks noChangeAspect="true"/>
          </p:cNvGrpSpPr>
          <p:nvPr/>
        </p:nvGrpSpPr>
        <p:grpSpPr>
          <a:xfrm rot="0">
            <a:off x="6707120" y="3146359"/>
            <a:ext cx="388687" cy="940622"/>
            <a:chOff x="0" y="0"/>
            <a:chExt cx="3148330" cy="7620000"/>
          </a:xfrm>
        </p:grpSpPr>
        <p:sp>
          <p:nvSpPr>
            <p:cNvPr name="Freeform 18" id="18"/>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19" id="19"/>
          <p:cNvGrpSpPr>
            <a:grpSpLocks noChangeAspect="true"/>
          </p:cNvGrpSpPr>
          <p:nvPr/>
        </p:nvGrpSpPr>
        <p:grpSpPr>
          <a:xfrm rot="0">
            <a:off x="7281454" y="3138492"/>
            <a:ext cx="388686" cy="940622"/>
            <a:chOff x="0" y="0"/>
            <a:chExt cx="3148330" cy="7620000"/>
          </a:xfrm>
        </p:grpSpPr>
        <p:sp>
          <p:nvSpPr>
            <p:cNvPr name="Freeform 20" id="20"/>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1" id="21"/>
          <p:cNvGrpSpPr>
            <a:grpSpLocks noChangeAspect="true"/>
          </p:cNvGrpSpPr>
          <p:nvPr/>
        </p:nvGrpSpPr>
        <p:grpSpPr>
          <a:xfrm rot="0">
            <a:off x="5551420" y="2044897"/>
            <a:ext cx="388687" cy="940622"/>
            <a:chOff x="0" y="0"/>
            <a:chExt cx="3148330" cy="7620000"/>
          </a:xfrm>
        </p:grpSpPr>
        <p:sp>
          <p:nvSpPr>
            <p:cNvPr name="Freeform 22" id="22"/>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3" id="23"/>
          <p:cNvGrpSpPr>
            <a:grpSpLocks noChangeAspect="true"/>
          </p:cNvGrpSpPr>
          <p:nvPr/>
        </p:nvGrpSpPr>
        <p:grpSpPr>
          <a:xfrm rot="0">
            <a:off x="6125754" y="2044897"/>
            <a:ext cx="388686" cy="940622"/>
            <a:chOff x="0" y="0"/>
            <a:chExt cx="3148330" cy="7620000"/>
          </a:xfrm>
        </p:grpSpPr>
        <p:sp>
          <p:nvSpPr>
            <p:cNvPr name="Freeform 24" id="24"/>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5" id="25"/>
          <p:cNvGrpSpPr>
            <a:grpSpLocks noChangeAspect="true"/>
          </p:cNvGrpSpPr>
          <p:nvPr/>
        </p:nvGrpSpPr>
        <p:grpSpPr>
          <a:xfrm rot="0">
            <a:off x="5551420" y="3146359"/>
            <a:ext cx="388687" cy="940622"/>
            <a:chOff x="0" y="0"/>
            <a:chExt cx="3148330" cy="7620000"/>
          </a:xfrm>
        </p:grpSpPr>
        <p:sp>
          <p:nvSpPr>
            <p:cNvPr name="Freeform 26" id="26"/>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7" id="27"/>
          <p:cNvGrpSpPr>
            <a:grpSpLocks noChangeAspect="true"/>
          </p:cNvGrpSpPr>
          <p:nvPr/>
        </p:nvGrpSpPr>
        <p:grpSpPr>
          <a:xfrm rot="0">
            <a:off x="6125754" y="3138492"/>
            <a:ext cx="388686" cy="940622"/>
            <a:chOff x="0" y="0"/>
            <a:chExt cx="3148330" cy="7620000"/>
          </a:xfrm>
        </p:grpSpPr>
        <p:sp>
          <p:nvSpPr>
            <p:cNvPr name="Freeform 28" id="28"/>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29" id="29"/>
          <p:cNvGrpSpPr>
            <a:grpSpLocks noChangeAspect="true"/>
          </p:cNvGrpSpPr>
          <p:nvPr/>
        </p:nvGrpSpPr>
        <p:grpSpPr>
          <a:xfrm rot="0">
            <a:off x="4399611" y="2044897"/>
            <a:ext cx="388687" cy="940622"/>
            <a:chOff x="0" y="0"/>
            <a:chExt cx="3148330" cy="7620000"/>
          </a:xfrm>
        </p:grpSpPr>
        <p:sp>
          <p:nvSpPr>
            <p:cNvPr name="Freeform 30" id="30"/>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1" id="31"/>
          <p:cNvGrpSpPr>
            <a:grpSpLocks noChangeAspect="true"/>
          </p:cNvGrpSpPr>
          <p:nvPr/>
        </p:nvGrpSpPr>
        <p:grpSpPr>
          <a:xfrm rot="0">
            <a:off x="4973945" y="2044897"/>
            <a:ext cx="388686" cy="940622"/>
            <a:chOff x="0" y="0"/>
            <a:chExt cx="3148330" cy="7620000"/>
          </a:xfrm>
        </p:grpSpPr>
        <p:sp>
          <p:nvSpPr>
            <p:cNvPr name="Freeform 32" id="32"/>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3" id="33"/>
          <p:cNvGrpSpPr>
            <a:grpSpLocks noChangeAspect="true"/>
          </p:cNvGrpSpPr>
          <p:nvPr/>
        </p:nvGrpSpPr>
        <p:grpSpPr>
          <a:xfrm rot="0">
            <a:off x="4399611" y="3146359"/>
            <a:ext cx="388687" cy="940622"/>
            <a:chOff x="0" y="0"/>
            <a:chExt cx="3148330" cy="7620000"/>
          </a:xfrm>
        </p:grpSpPr>
        <p:sp>
          <p:nvSpPr>
            <p:cNvPr name="Freeform 34" id="34"/>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5" id="35"/>
          <p:cNvGrpSpPr>
            <a:grpSpLocks noChangeAspect="true"/>
          </p:cNvGrpSpPr>
          <p:nvPr/>
        </p:nvGrpSpPr>
        <p:grpSpPr>
          <a:xfrm rot="0">
            <a:off x="4973945" y="3138492"/>
            <a:ext cx="388686" cy="940622"/>
            <a:chOff x="0" y="0"/>
            <a:chExt cx="3148330" cy="7620000"/>
          </a:xfrm>
        </p:grpSpPr>
        <p:sp>
          <p:nvSpPr>
            <p:cNvPr name="Freeform 36" id="36"/>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7" id="37"/>
          <p:cNvGrpSpPr>
            <a:grpSpLocks noChangeAspect="true"/>
          </p:cNvGrpSpPr>
          <p:nvPr/>
        </p:nvGrpSpPr>
        <p:grpSpPr>
          <a:xfrm rot="0">
            <a:off x="3238583" y="2034073"/>
            <a:ext cx="388687" cy="940622"/>
            <a:chOff x="0" y="0"/>
            <a:chExt cx="3148330" cy="7620000"/>
          </a:xfrm>
        </p:grpSpPr>
        <p:sp>
          <p:nvSpPr>
            <p:cNvPr name="Freeform 38" id="38"/>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39" id="39"/>
          <p:cNvGrpSpPr>
            <a:grpSpLocks noChangeAspect="true"/>
          </p:cNvGrpSpPr>
          <p:nvPr/>
        </p:nvGrpSpPr>
        <p:grpSpPr>
          <a:xfrm rot="0">
            <a:off x="3812917" y="2034073"/>
            <a:ext cx="388686" cy="940622"/>
            <a:chOff x="0" y="0"/>
            <a:chExt cx="3148330" cy="7620000"/>
          </a:xfrm>
        </p:grpSpPr>
        <p:sp>
          <p:nvSpPr>
            <p:cNvPr name="Freeform 40" id="40"/>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1" id="41"/>
          <p:cNvGrpSpPr>
            <a:grpSpLocks noChangeAspect="true"/>
          </p:cNvGrpSpPr>
          <p:nvPr/>
        </p:nvGrpSpPr>
        <p:grpSpPr>
          <a:xfrm rot="0">
            <a:off x="3238583" y="3135535"/>
            <a:ext cx="388687" cy="940622"/>
            <a:chOff x="0" y="0"/>
            <a:chExt cx="3148330" cy="7620000"/>
          </a:xfrm>
        </p:grpSpPr>
        <p:sp>
          <p:nvSpPr>
            <p:cNvPr name="Freeform 42" id="42"/>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3" id="43"/>
          <p:cNvGrpSpPr>
            <a:grpSpLocks noChangeAspect="true"/>
          </p:cNvGrpSpPr>
          <p:nvPr/>
        </p:nvGrpSpPr>
        <p:grpSpPr>
          <a:xfrm rot="0">
            <a:off x="3812917" y="3127667"/>
            <a:ext cx="388686" cy="940622"/>
            <a:chOff x="0" y="0"/>
            <a:chExt cx="3148330" cy="7620000"/>
          </a:xfrm>
        </p:grpSpPr>
        <p:sp>
          <p:nvSpPr>
            <p:cNvPr name="Freeform 44" id="44"/>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5" id="45"/>
          <p:cNvGrpSpPr>
            <a:grpSpLocks noChangeAspect="true"/>
          </p:cNvGrpSpPr>
          <p:nvPr/>
        </p:nvGrpSpPr>
        <p:grpSpPr>
          <a:xfrm rot="0">
            <a:off x="2109720" y="2026206"/>
            <a:ext cx="388687" cy="940622"/>
            <a:chOff x="0" y="0"/>
            <a:chExt cx="3148330" cy="7620000"/>
          </a:xfrm>
        </p:grpSpPr>
        <p:sp>
          <p:nvSpPr>
            <p:cNvPr name="Freeform 46" id="46"/>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7" id="47"/>
          <p:cNvGrpSpPr>
            <a:grpSpLocks noChangeAspect="true"/>
          </p:cNvGrpSpPr>
          <p:nvPr/>
        </p:nvGrpSpPr>
        <p:grpSpPr>
          <a:xfrm rot="0">
            <a:off x="2684054" y="2026206"/>
            <a:ext cx="388686" cy="940622"/>
            <a:chOff x="0" y="0"/>
            <a:chExt cx="3148330" cy="7620000"/>
          </a:xfrm>
        </p:grpSpPr>
        <p:sp>
          <p:nvSpPr>
            <p:cNvPr name="Freeform 48" id="48"/>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49" id="49"/>
          <p:cNvGrpSpPr>
            <a:grpSpLocks noChangeAspect="true"/>
          </p:cNvGrpSpPr>
          <p:nvPr/>
        </p:nvGrpSpPr>
        <p:grpSpPr>
          <a:xfrm rot="0">
            <a:off x="2109720" y="3127668"/>
            <a:ext cx="388687" cy="940622"/>
            <a:chOff x="0" y="0"/>
            <a:chExt cx="3148330" cy="7620000"/>
          </a:xfrm>
        </p:grpSpPr>
        <p:sp>
          <p:nvSpPr>
            <p:cNvPr name="Freeform 50" id="50"/>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1" id="51"/>
          <p:cNvGrpSpPr>
            <a:grpSpLocks noChangeAspect="true"/>
          </p:cNvGrpSpPr>
          <p:nvPr/>
        </p:nvGrpSpPr>
        <p:grpSpPr>
          <a:xfrm rot="0">
            <a:off x="2684054" y="3119800"/>
            <a:ext cx="388686" cy="940622"/>
            <a:chOff x="0" y="0"/>
            <a:chExt cx="3148330" cy="7620000"/>
          </a:xfrm>
        </p:grpSpPr>
        <p:sp>
          <p:nvSpPr>
            <p:cNvPr name="Freeform 52" id="52"/>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3" id="53"/>
          <p:cNvGrpSpPr>
            <a:grpSpLocks noChangeAspect="true"/>
          </p:cNvGrpSpPr>
          <p:nvPr/>
        </p:nvGrpSpPr>
        <p:grpSpPr>
          <a:xfrm rot="0">
            <a:off x="982254" y="2041940"/>
            <a:ext cx="388687" cy="940622"/>
            <a:chOff x="0" y="0"/>
            <a:chExt cx="3148330" cy="7620000"/>
          </a:xfrm>
        </p:grpSpPr>
        <p:sp>
          <p:nvSpPr>
            <p:cNvPr name="Freeform 54" id="54"/>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5" id="55"/>
          <p:cNvGrpSpPr>
            <a:grpSpLocks noChangeAspect="true"/>
          </p:cNvGrpSpPr>
          <p:nvPr/>
        </p:nvGrpSpPr>
        <p:grpSpPr>
          <a:xfrm rot="0">
            <a:off x="1556588" y="2041940"/>
            <a:ext cx="388686" cy="940622"/>
            <a:chOff x="0" y="0"/>
            <a:chExt cx="3148330" cy="7620000"/>
          </a:xfrm>
        </p:grpSpPr>
        <p:sp>
          <p:nvSpPr>
            <p:cNvPr name="Freeform 56" id="56"/>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7" id="57"/>
          <p:cNvGrpSpPr>
            <a:grpSpLocks noChangeAspect="true"/>
          </p:cNvGrpSpPr>
          <p:nvPr/>
        </p:nvGrpSpPr>
        <p:grpSpPr>
          <a:xfrm rot="0">
            <a:off x="982254" y="3143402"/>
            <a:ext cx="388687" cy="940622"/>
            <a:chOff x="0" y="0"/>
            <a:chExt cx="3148330" cy="7620000"/>
          </a:xfrm>
        </p:grpSpPr>
        <p:sp>
          <p:nvSpPr>
            <p:cNvPr name="Freeform 58" id="58"/>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grpSp>
        <p:nvGrpSpPr>
          <p:cNvPr name="Group 59" id="59"/>
          <p:cNvGrpSpPr>
            <a:grpSpLocks noChangeAspect="true"/>
          </p:cNvGrpSpPr>
          <p:nvPr/>
        </p:nvGrpSpPr>
        <p:grpSpPr>
          <a:xfrm rot="0">
            <a:off x="1556588" y="3135534"/>
            <a:ext cx="388686" cy="940622"/>
            <a:chOff x="0" y="0"/>
            <a:chExt cx="3148330" cy="7620000"/>
          </a:xfrm>
        </p:grpSpPr>
        <p:sp>
          <p:nvSpPr>
            <p:cNvPr name="Freeform 60" id="60"/>
            <p:cNvSpPr/>
            <p:nvPr/>
          </p:nvSpPr>
          <p:spPr>
            <a:xfrm flipH="false" flipV="false" rot="0">
              <a:off x="0" y="0"/>
              <a:ext cx="3148330" cy="7618730"/>
            </a:xfrm>
            <a:custGeom>
              <a:avLst/>
              <a:gdLst/>
              <a:ahLst/>
              <a:cxnLst/>
              <a:rect r="r" b="b" t="t" l="l"/>
              <a:pathLst>
                <a:path h="7618730" w="3148330">
                  <a:moveTo>
                    <a:pt x="1573530" y="0"/>
                  </a:moveTo>
                  <a:cubicBezTo>
                    <a:pt x="1945640" y="0"/>
                    <a:pt x="2247900" y="300990"/>
                    <a:pt x="2247900" y="674370"/>
                  </a:cubicBezTo>
                  <a:cubicBezTo>
                    <a:pt x="2247900" y="1046480"/>
                    <a:pt x="1946910" y="1347470"/>
                    <a:pt x="1573530" y="1347470"/>
                  </a:cubicBezTo>
                  <a:cubicBezTo>
                    <a:pt x="1201420" y="1347470"/>
                    <a:pt x="899160" y="1045210"/>
                    <a:pt x="899160" y="674370"/>
                  </a:cubicBezTo>
                  <a:cubicBezTo>
                    <a:pt x="900430" y="300990"/>
                    <a:pt x="1201420" y="0"/>
                    <a:pt x="1573530" y="0"/>
                  </a:cubicBezTo>
                  <a:close/>
                  <a:moveTo>
                    <a:pt x="3148330" y="2391410"/>
                  </a:moveTo>
                  <a:cubicBezTo>
                    <a:pt x="3145790" y="1891030"/>
                    <a:pt x="2739390" y="1485900"/>
                    <a:pt x="2237740" y="1485900"/>
                  </a:cubicBezTo>
                  <a:lnTo>
                    <a:pt x="910590" y="1485900"/>
                  </a:lnTo>
                  <a:cubicBezTo>
                    <a:pt x="408940" y="1485900"/>
                    <a:pt x="2540" y="1891030"/>
                    <a:pt x="0" y="2391410"/>
                  </a:cubicBezTo>
                  <a:lnTo>
                    <a:pt x="0" y="4175760"/>
                  </a:lnTo>
                  <a:cubicBezTo>
                    <a:pt x="0" y="4335780"/>
                    <a:pt x="130810" y="4466590"/>
                    <a:pt x="290830" y="4466590"/>
                  </a:cubicBezTo>
                  <a:cubicBezTo>
                    <a:pt x="450850" y="4466590"/>
                    <a:pt x="581660" y="4335780"/>
                    <a:pt x="581660" y="4175760"/>
                  </a:cubicBezTo>
                  <a:lnTo>
                    <a:pt x="581660" y="2524760"/>
                  </a:lnTo>
                  <a:lnTo>
                    <a:pt x="720090" y="2524760"/>
                  </a:lnTo>
                  <a:lnTo>
                    <a:pt x="720090" y="7228839"/>
                  </a:lnTo>
                  <a:cubicBezTo>
                    <a:pt x="720090" y="7444739"/>
                    <a:pt x="894080" y="7618730"/>
                    <a:pt x="1109980" y="7618730"/>
                  </a:cubicBezTo>
                  <a:cubicBezTo>
                    <a:pt x="1325880" y="7618730"/>
                    <a:pt x="1499870" y="7443470"/>
                    <a:pt x="1499870" y="7228839"/>
                  </a:cubicBezTo>
                  <a:lnTo>
                    <a:pt x="1499870" y="4464050"/>
                  </a:lnTo>
                  <a:lnTo>
                    <a:pt x="1647190" y="4464050"/>
                  </a:lnTo>
                  <a:lnTo>
                    <a:pt x="1647190" y="7228840"/>
                  </a:lnTo>
                  <a:cubicBezTo>
                    <a:pt x="1647190" y="7444740"/>
                    <a:pt x="1821180" y="7618730"/>
                    <a:pt x="2037080" y="7618730"/>
                  </a:cubicBezTo>
                  <a:cubicBezTo>
                    <a:pt x="2252980" y="7618730"/>
                    <a:pt x="2426970" y="7443470"/>
                    <a:pt x="2426970" y="7228840"/>
                  </a:cubicBezTo>
                  <a:lnTo>
                    <a:pt x="2426970" y="2523490"/>
                  </a:lnTo>
                  <a:lnTo>
                    <a:pt x="2565400" y="2523490"/>
                  </a:lnTo>
                  <a:lnTo>
                    <a:pt x="2565400" y="4174490"/>
                  </a:lnTo>
                  <a:cubicBezTo>
                    <a:pt x="2565400" y="4334510"/>
                    <a:pt x="2694940" y="4465320"/>
                    <a:pt x="2856230" y="4465320"/>
                  </a:cubicBezTo>
                  <a:cubicBezTo>
                    <a:pt x="3016250" y="4465320"/>
                    <a:pt x="3147060" y="4334510"/>
                    <a:pt x="3147060" y="4174490"/>
                  </a:cubicBezTo>
                  <a:lnTo>
                    <a:pt x="3147060" y="2393950"/>
                  </a:lnTo>
                  <a:cubicBezTo>
                    <a:pt x="3148330" y="2393950"/>
                    <a:pt x="3148330" y="2392680"/>
                    <a:pt x="3148330" y="2391410"/>
                  </a:cubicBezTo>
                  <a:close/>
                </a:path>
              </a:pathLst>
            </a:custGeom>
            <a:solidFill>
              <a:srgbClr val="1D2D60"/>
            </a:solid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976948" y="2886837"/>
            <a:ext cx="4776652" cy="3741293"/>
          </a:xfrm>
          <a:prstGeom prst="rect">
            <a:avLst/>
          </a:prstGeom>
        </p:spPr>
        <p:txBody>
          <a:bodyPr anchor="t" rtlCol="false" tIns="0" lIns="0" bIns="0" rIns="0">
            <a:spAutoFit/>
          </a:bodyPr>
          <a:lstStyle/>
          <a:p>
            <a:pPr marL="429260" indent="-214630" lvl="1">
              <a:lnSpc>
                <a:spcPts val="3146"/>
              </a:lnSpc>
              <a:buFont typeface="Arial"/>
              <a:buChar char="•"/>
            </a:pPr>
            <a:r>
              <a:rPr lang="en-US" sz="2600" spc="26">
                <a:solidFill>
                  <a:srgbClr val="FFFFFF"/>
                </a:solidFill>
                <a:latin typeface="Montserrat Light Bold"/>
              </a:rPr>
              <a:t>Spreading Awareness</a:t>
            </a:r>
          </a:p>
          <a:p>
            <a:pPr marL="429260" indent="-214630" lvl="1">
              <a:lnSpc>
                <a:spcPts val="3276"/>
              </a:lnSpc>
              <a:buFont typeface="Arial"/>
              <a:buChar char="•"/>
            </a:pPr>
            <a:r>
              <a:rPr lang="en-US" sz="2600" spc="26">
                <a:solidFill>
                  <a:srgbClr val="FFFFFF"/>
                </a:solidFill>
                <a:latin typeface="Montserrat Light Bold"/>
              </a:rPr>
              <a:t>Creating Unique Resources</a:t>
            </a:r>
          </a:p>
          <a:p>
            <a:pPr marL="429260" indent="-214630" lvl="1">
              <a:lnSpc>
                <a:spcPts val="3276"/>
              </a:lnSpc>
              <a:buFont typeface="Arial"/>
              <a:buChar char="•"/>
            </a:pPr>
            <a:r>
              <a:rPr lang="en-US" sz="2600" spc="26">
                <a:solidFill>
                  <a:srgbClr val="FFFFFF"/>
                </a:solidFill>
                <a:latin typeface="Montserrat Light Bold"/>
              </a:rPr>
              <a:t>Speaking</a:t>
            </a:r>
          </a:p>
          <a:p>
            <a:pPr marL="429260" indent="-214630" lvl="1">
              <a:lnSpc>
                <a:spcPts val="3276"/>
              </a:lnSpc>
              <a:buFont typeface="Arial"/>
              <a:buChar char="•"/>
            </a:pPr>
            <a:r>
              <a:rPr lang="en-US" sz="2600" spc="26">
                <a:solidFill>
                  <a:srgbClr val="FFFFFF"/>
                </a:solidFill>
                <a:latin typeface="Montserrat Light Bold"/>
              </a:rPr>
              <a:t>Partnering with Local Churches</a:t>
            </a:r>
          </a:p>
          <a:p>
            <a:pPr marL="429260" indent="-214630" lvl="1">
              <a:lnSpc>
                <a:spcPts val="3276"/>
              </a:lnSpc>
              <a:buFont typeface="Arial"/>
              <a:buChar char="•"/>
            </a:pPr>
            <a:r>
              <a:rPr lang="en-US" sz="2600" spc="26">
                <a:solidFill>
                  <a:srgbClr val="FFFFFF"/>
                </a:solidFill>
                <a:latin typeface="Montserrat Light Bold"/>
              </a:rPr>
              <a:t>Establishing Local Single Mom Support Groups</a:t>
            </a:r>
          </a:p>
        </p:txBody>
      </p:sp>
      <p:sp>
        <p:nvSpPr>
          <p:cNvPr name="TextBox 4" id="4"/>
          <p:cNvSpPr txBox="true"/>
          <p:nvPr/>
        </p:nvSpPr>
        <p:spPr>
          <a:xfrm rot="0">
            <a:off x="5144516" y="741045"/>
            <a:ext cx="4162552" cy="214579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REACHING FATHERLESS FAMILIES</a:t>
            </a:r>
          </a:p>
        </p:txBody>
      </p:sp>
      <p:sp>
        <p:nvSpPr>
          <p:cNvPr name="Freeform 5" id="5"/>
          <p:cNvSpPr/>
          <p:nvPr/>
        </p:nvSpPr>
        <p:spPr>
          <a:xfrm flipH="false" flipV="false" rot="0">
            <a:off x="370637" y="731520"/>
            <a:ext cx="4506163" cy="5852160"/>
          </a:xfrm>
          <a:custGeom>
            <a:avLst/>
            <a:gdLst/>
            <a:ahLst/>
            <a:cxnLst/>
            <a:rect r="r" b="b" t="t" l="l"/>
            <a:pathLst>
              <a:path h="5852160" w="4506163">
                <a:moveTo>
                  <a:pt x="0" y="0"/>
                </a:moveTo>
                <a:lnTo>
                  <a:pt x="4506163" y="0"/>
                </a:lnTo>
                <a:lnTo>
                  <a:pt x="4506163" y="5852160"/>
                </a:lnTo>
                <a:lnTo>
                  <a:pt x="0" y="5852160"/>
                </a:lnTo>
                <a:lnTo>
                  <a:pt x="0" y="0"/>
                </a:lnTo>
                <a:close/>
              </a:path>
            </a:pathLst>
          </a:custGeom>
          <a:blipFill>
            <a:blip r:embed="rId4"/>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972560" y="636270"/>
            <a:ext cx="69315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HOMOSEXUALITY</a:t>
            </a:r>
          </a:p>
        </p:txBody>
      </p:sp>
      <p:sp>
        <p:nvSpPr>
          <p:cNvPr name="TextBox 3" id="3"/>
          <p:cNvSpPr txBox="true"/>
          <p:nvPr/>
        </p:nvSpPr>
        <p:spPr>
          <a:xfrm rot="0">
            <a:off x="3755928" y="5994321"/>
            <a:ext cx="5413520" cy="405765"/>
          </a:xfrm>
          <a:prstGeom prst="rect">
            <a:avLst/>
          </a:prstGeom>
        </p:spPr>
        <p:txBody>
          <a:bodyPr anchor="t" rtlCol="false" tIns="0" lIns="0" bIns="0" rIns="0">
            <a:spAutoFit/>
          </a:bodyPr>
          <a:lstStyle/>
          <a:p>
            <a:pPr algn="ctr">
              <a:lnSpc>
                <a:spcPts val="3359"/>
              </a:lnSpc>
            </a:pPr>
            <a:r>
              <a:rPr lang="en-US" sz="2400" spc="528">
                <a:solidFill>
                  <a:srgbClr val="1D2D60"/>
                </a:solidFill>
                <a:latin typeface="League Spartan Bold"/>
              </a:rPr>
              <a:t>D</a:t>
            </a:r>
            <a:r>
              <a:rPr lang="en-US" sz="2400" spc="528">
                <a:solidFill>
                  <a:srgbClr val="1D2D60"/>
                </a:solidFill>
                <a:latin typeface="League Spartan Bold"/>
              </a:rPr>
              <a:t>R. JOSEPH NICOLOSI</a:t>
            </a:r>
          </a:p>
        </p:txBody>
      </p:sp>
      <p:sp>
        <p:nvSpPr>
          <p:cNvPr name="TextBox 4" id="4"/>
          <p:cNvSpPr txBox="true"/>
          <p:nvPr/>
        </p:nvSpPr>
        <p:spPr>
          <a:xfrm rot="0">
            <a:off x="998952" y="1367790"/>
            <a:ext cx="7755696" cy="5215890"/>
          </a:xfrm>
          <a:prstGeom prst="rect">
            <a:avLst/>
          </a:prstGeom>
        </p:spPr>
        <p:txBody>
          <a:bodyPr anchor="t" rtlCol="false" tIns="0" lIns="0" bIns="0" rIns="0">
            <a:spAutoFit/>
          </a:bodyPr>
          <a:lstStyle/>
          <a:p>
            <a:pPr>
              <a:lnSpc>
                <a:spcPts val="5040"/>
              </a:lnSpc>
            </a:pPr>
            <a:r>
              <a:rPr lang="en-US" sz="4800" spc="624">
                <a:solidFill>
                  <a:srgbClr val="FFFFFF"/>
                </a:solidFill>
                <a:latin typeface="Aleo Bold"/>
              </a:rPr>
              <a:t>“I have worked with thousands of homosexuals.  I have never seen a homosexual who had a loving respectful relationship with his father.”</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858768" y="636270"/>
            <a:ext cx="73379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TEEN PREGNANCY</a:t>
            </a:r>
          </a:p>
        </p:txBody>
      </p:sp>
      <p:sp>
        <p:nvSpPr>
          <p:cNvPr name="TextBox 3" id="3"/>
          <p:cNvSpPr txBox="true"/>
          <p:nvPr/>
        </p:nvSpPr>
        <p:spPr>
          <a:xfrm rot="0">
            <a:off x="1031464" y="1473756"/>
            <a:ext cx="3724208" cy="4568190"/>
          </a:xfrm>
          <a:prstGeom prst="rect">
            <a:avLst/>
          </a:prstGeom>
        </p:spPr>
        <p:txBody>
          <a:bodyPr anchor="t" rtlCol="false" tIns="0" lIns="0" bIns="0" rIns="0">
            <a:spAutoFit/>
          </a:bodyPr>
          <a:lstStyle/>
          <a:p>
            <a:pPr>
              <a:lnSpc>
                <a:spcPts val="5040"/>
              </a:lnSpc>
            </a:pPr>
            <a:r>
              <a:rPr lang="en-US" sz="4800" spc="144">
                <a:solidFill>
                  <a:srgbClr val="FFFFFF"/>
                </a:solidFill>
                <a:latin typeface="Aleo Bold"/>
              </a:rPr>
              <a:t>71% of pregnant teenage girls come from a fatherless home."</a:t>
            </a:r>
          </a:p>
        </p:txBody>
      </p:sp>
      <p:pic>
        <p:nvPicPr>
          <p:cNvPr name="Picture 4" id="4"/>
          <p:cNvPicPr>
            <a:picLocks noChangeAspect="true"/>
          </p:cNvPicPr>
          <p:nvPr/>
        </p:nvPicPr>
        <p:blipFill>
          <a:blip r:embed="rId2"/>
          <a:stretch>
            <a:fillRect/>
          </a:stretch>
        </p:blipFill>
        <p:spPr>
          <a:xfrm rot="0">
            <a:off x="3520998" y="992516"/>
            <a:ext cx="6444337" cy="5687386"/>
          </a:xfrm>
          <a:prstGeom prst="rect">
            <a:avLst/>
          </a:prstGeom>
        </p:spPr>
      </p:pic>
      <p:sp>
        <p:nvSpPr>
          <p:cNvPr name="TextBox 5" id="5"/>
          <p:cNvSpPr txBox="true"/>
          <p:nvPr/>
        </p:nvSpPr>
        <p:spPr>
          <a:xfrm rot="0">
            <a:off x="-885786" y="5994321"/>
            <a:ext cx="5413520" cy="405765"/>
          </a:xfrm>
          <a:prstGeom prst="rect">
            <a:avLst/>
          </a:prstGeom>
        </p:spPr>
        <p:txBody>
          <a:bodyPr anchor="t" rtlCol="false" tIns="0" lIns="0" bIns="0" rIns="0">
            <a:spAutoFit/>
          </a:bodyPr>
          <a:lstStyle/>
          <a:p>
            <a:pPr algn="ctr">
              <a:lnSpc>
                <a:spcPts val="3359"/>
              </a:lnSpc>
            </a:pPr>
            <a:r>
              <a:rPr lang="en-US" sz="2400" spc="528">
                <a:solidFill>
                  <a:srgbClr val="1D2D60"/>
                </a:solidFill>
                <a:latin typeface="League Spartan Bold"/>
              </a:rPr>
              <a:t>USDHHS</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858768" y="636270"/>
            <a:ext cx="73379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TEEN PREGNANCY</a:t>
            </a:r>
          </a:p>
        </p:txBody>
      </p:sp>
      <p:sp>
        <p:nvSpPr>
          <p:cNvPr name="TextBox 3" id="3"/>
          <p:cNvSpPr txBox="true"/>
          <p:nvPr/>
        </p:nvSpPr>
        <p:spPr>
          <a:xfrm rot="0">
            <a:off x="592552" y="1473756"/>
            <a:ext cx="8974896" cy="5215890"/>
          </a:xfrm>
          <a:prstGeom prst="rect">
            <a:avLst/>
          </a:prstGeom>
        </p:spPr>
        <p:txBody>
          <a:bodyPr anchor="t" rtlCol="false" tIns="0" lIns="0" bIns="0" rIns="0">
            <a:spAutoFit/>
          </a:bodyPr>
          <a:lstStyle/>
          <a:p>
            <a:pPr>
              <a:lnSpc>
                <a:spcPts val="5040"/>
              </a:lnSpc>
            </a:pPr>
            <a:r>
              <a:rPr lang="en-US" sz="4800" spc="144">
                <a:solidFill>
                  <a:srgbClr val="FFFFFF"/>
                </a:solidFill>
                <a:latin typeface="Aleo Bold"/>
              </a:rPr>
              <a:t>“A white teenage girl from an advantaged background is five times more likely to become a teen mother if she grows up in a single-mother household than if she grows up in a household with both biological parents.”</a:t>
            </a:r>
          </a:p>
        </p:txBody>
      </p:sp>
    </p:spTree>
  </p:cSld>
  <p:clrMapOvr>
    <a:masterClrMapping/>
  </p:clrMapOvr>
</p:sld>
</file>

<file path=ppt/slides/slide23.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858768" y="636270"/>
            <a:ext cx="73379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EDUCATION</a:t>
            </a:r>
          </a:p>
        </p:txBody>
      </p:sp>
      <p:sp>
        <p:nvSpPr>
          <p:cNvPr name="TextBox 3" id="3"/>
          <p:cNvSpPr txBox="true"/>
          <p:nvPr/>
        </p:nvSpPr>
        <p:spPr>
          <a:xfrm rot="0">
            <a:off x="470632" y="1320165"/>
            <a:ext cx="8812336" cy="5263515"/>
          </a:xfrm>
          <a:prstGeom prst="rect">
            <a:avLst/>
          </a:prstGeom>
        </p:spPr>
        <p:txBody>
          <a:bodyPr anchor="t" rtlCol="false" tIns="0" lIns="0" bIns="0" rIns="0">
            <a:spAutoFit/>
          </a:bodyPr>
          <a:lstStyle/>
          <a:p>
            <a:pPr>
              <a:lnSpc>
                <a:spcPts val="4515"/>
              </a:lnSpc>
            </a:pPr>
            <a:r>
              <a:rPr lang="en-US" sz="4300" spc="128">
                <a:solidFill>
                  <a:srgbClr val="FFFFFF"/>
                </a:solidFill>
                <a:latin typeface="Aleo Bold"/>
              </a:rPr>
              <a:t>“In studies involving over 25,000 children using nationally representative data sets, children who lived with only one parent had lower grade point averages, lower college aspirations, poor attendance records, and higher dropout rates than students who lived with both parents.”</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972560" y="636270"/>
            <a:ext cx="6931533" cy="780336"/>
          </a:xfrm>
          <a:prstGeom prst="rect">
            <a:avLst/>
          </a:prstGeom>
        </p:spPr>
        <p:txBody>
          <a:bodyPr anchor="t" rtlCol="false" tIns="0" lIns="0" bIns="0" rIns="0">
            <a:spAutoFit/>
          </a:bodyPr>
          <a:lstStyle/>
          <a:p>
            <a:pPr>
              <a:lnSpc>
                <a:spcPts val="6339"/>
              </a:lnSpc>
            </a:pPr>
            <a:r>
              <a:rPr lang="en-US" sz="4528" spc="860">
                <a:solidFill>
                  <a:srgbClr val="1D2D60"/>
                </a:solidFill>
                <a:latin typeface="League Spartan"/>
              </a:rPr>
              <a:t>SUICIDE</a:t>
            </a:r>
          </a:p>
        </p:txBody>
      </p:sp>
      <p:sp>
        <p:nvSpPr>
          <p:cNvPr name="TextBox 3" id="3"/>
          <p:cNvSpPr txBox="true"/>
          <p:nvPr/>
        </p:nvSpPr>
        <p:spPr>
          <a:xfrm rot="0">
            <a:off x="1218408" y="1679448"/>
            <a:ext cx="7316784" cy="4488180"/>
          </a:xfrm>
          <a:prstGeom prst="rect">
            <a:avLst/>
          </a:prstGeom>
        </p:spPr>
        <p:txBody>
          <a:bodyPr anchor="t" rtlCol="false" tIns="0" lIns="0" bIns="0" rIns="0">
            <a:spAutoFit/>
          </a:bodyPr>
          <a:lstStyle/>
          <a:p>
            <a:pPr>
              <a:lnSpc>
                <a:spcPts val="5880"/>
              </a:lnSpc>
            </a:pPr>
            <a:r>
              <a:rPr lang="en-US" sz="5600" spc="728">
                <a:solidFill>
                  <a:srgbClr val="FFFFFF"/>
                </a:solidFill>
                <a:latin typeface="Aleo Bold"/>
              </a:rPr>
              <a:t>“Three out of four teenage suicides occur in households where a parent has been absent.”</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963993" y="721995"/>
            <a:ext cx="8362061" cy="1381125"/>
          </a:xfrm>
          <a:prstGeom prst="rect">
            <a:avLst/>
          </a:prstGeom>
        </p:spPr>
        <p:txBody>
          <a:bodyPr anchor="t" rtlCol="false" tIns="0" lIns="0" bIns="0" rIns="0">
            <a:spAutoFit/>
          </a:bodyPr>
          <a:lstStyle/>
          <a:p>
            <a:pPr algn="l">
              <a:lnSpc>
                <a:spcPts val="5433"/>
              </a:lnSpc>
            </a:pPr>
            <a:r>
              <a:rPr lang="en-US" sz="4528" spc="163">
                <a:solidFill>
                  <a:srgbClr val="1D2D60"/>
                </a:solidFill>
                <a:latin typeface="League Spartan"/>
              </a:rPr>
              <a:t>ADDICTIONS &amp; </a:t>
            </a:r>
          </a:p>
          <a:p>
            <a:pPr algn="l">
              <a:lnSpc>
                <a:spcPts val="5433"/>
              </a:lnSpc>
            </a:pPr>
            <a:r>
              <a:rPr lang="en-US" sz="4528" spc="163">
                <a:solidFill>
                  <a:srgbClr val="1D2D60"/>
                </a:solidFill>
                <a:latin typeface="League Spartan"/>
              </a:rPr>
              <a:t>MENTAL ILLNESS</a:t>
            </a:r>
          </a:p>
        </p:txBody>
      </p:sp>
      <p:sp>
        <p:nvSpPr>
          <p:cNvPr name="TextBox 3" id="3"/>
          <p:cNvSpPr txBox="true"/>
          <p:nvPr/>
        </p:nvSpPr>
        <p:spPr>
          <a:xfrm rot="0">
            <a:off x="3357136" y="6177915"/>
            <a:ext cx="5413520" cy="405765"/>
          </a:xfrm>
          <a:prstGeom prst="rect">
            <a:avLst/>
          </a:prstGeom>
        </p:spPr>
        <p:txBody>
          <a:bodyPr anchor="t" rtlCol="false" tIns="0" lIns="0" bIns="0" rIns="0">
            <a:spAutoFit/>
          </a:bodyPr>
          <a:lstStyle/>
          <a:p>
            <a:pPr algn="ctr">
              <a:lnSpc>
                <a:spcPts val="3359"/>
              </a:lnSpc>
            </a:pPr>
            <a:r>
              <a:rPr lang="en-US" sz="2400" spc="528">
                <a:solidFill>
                  <a:srgbClr val="1D2D60"/>
                </a:solidFill>
                <a:latin typeface="League Spartan Bold"/>
              </a:rPr>
              <a:t>USDHHS</a:t>
            </a:r>
          </a:p>
        </p:txBody>
      </p:sp>
      <p:sp>
        <p:nvSpPr>
          <p:cNvPr name="TextBox 4" id="4"/>
          <p:cNvSpPr txBox="true"/>
          <p:nvPr/>
        </p:nvSpPr>
        <p:spPr>
          <a:xfrm rot="0">
            <a:off x="693260" y="2036953"/>
            <a:ext cx="8178352" cy="476059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“Fatherless Children are at a dramatically greater risk of drug and alcohol abuse, mental illness, suicide, poor educational performance, teen pregnancy, and criminality.”</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Freeform 2" id="2"/>
          <p:cNvSpPr/>
          <p:nvPr/>
        </p:nvSpPr>
        <p:spPr>
          <a:xfrm flipH="false" flipV="false" rot="0">
            <a:off x="2473374" y="1549370"/>
            <a:ext cx="4806853" cy="4804432"/>
          </a:xfrm>
          <a:custGeom>
            <a:avLst/>
            <a:gdLst/>
            <a:ahLst/>
            <a:cxnLst/>
            <a:rect r="r" b="b" t="t" l="l"/>
            <a:pathLst>
              <a:path h="4804432" w="4806853">
                <a:moveTo>
                  <a:pt x="0" y="0"/>
                </a:moveTo>
                <a:lnTo>
                  <a:pt x="4806852" y="0"/>
                </a:lnTo>
                <a:lnTo>
                  <a:pt x="4806852" y="4804432"/>
                </a:lnTo>
                <a:lnTo>
                  <a:pt x="0" y="4804432"/>
                </a:lnTo>
                <a:lnTo>
                  <a:pt x="0" y="0"/>
                </a:lnTo>
                <a:close/>
              </a:path>
            </a:pathLst>
          </a:custGeom>
          <a:blipFill>
            <a:blip r:embed="rId2">
              <a:extLst>
                <a:ext uri="{96DAC541-7B7A-43D3-8B79-37D633B846F1}">
                  <asvg:svgBlip xmlns:asvg="http://schemas.microsoft.com/office/drawing/2016/SVG/main" r:embed="rId3"/>
                </a:ext>
              </a:extLst>
            </a:blip>
            <a:stretch>
              <a:fillRect l="-17" t="0" r="-316302" b="0"/>
            </a:stretch>
          </a:blipFill>
        </p:spPr>
      </p:sp>
      <p:sp>
        <p:nvSpPr>
          <p:cNvPr name="TextBox 3" id="3"/>
          <p:cNvSpPr txBox="true"/>
          <p:nvPr/>
        </p:nvSpPr>
        <p:spPr>
          <a:xfrm rot="0">
            <a:off x="154350" y="750570"/>
            <a:ext cx="9305925" cy="6141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REMIT COMPASSION</a:t>
            </a:r>
          </a:p>
        </p:txBody>
      </p:sp>
      <p:grpSp>
        <p:nvGrpSpPr>
          <p:cNvPr name="Group 4" id="4"/>
          <p:cNvGrpSpPr/>
          <p:nvPr/>
        </p:nvGrpSpPr>
        <p:grpSpPr>
          <a:xfrm rot="0">
            <a:off x="3677013" y="1221239"/>
            <a:ext cx="4770956" cy="459756"/>
            <a:chOff x="0" y="0"/>
            <a:chExt cx="5930536" cy="571500"/>
          </a:xfrm>
        </p:grpSpPr>
        <p:sp>
          <p:nvSpPr>
            <p:cNvPr name="Freeform 5" id="5"/>
            <p:cNvSpPr/>
            <p:nvPr/>
          </p:nvSpPr>
          <p:spPr>
            <a:xfrm flipH="false" flipV="false" rot="0">
              <a:off x="0" y="255270"/>
              <a:ext cx="5930536" cy="69850"/>
            </a:xfrm>
            <a:custGeom>
              <a:avLst/>
              <a:gdLst/>
              <a:ahLst/>
              <a:cxnLst/>
              <a:rect r="r" b="b" t="t" l="l"/>
              <a:pathLst>
                <a:path h="69850" w="5930536">
                  <a:moveTo>
                    <a:pt x="5639707" y="0"/>
                  </a:moveTo>
                  <a:lnTo>
                    <a:pt x="0" y="0"/>
                  </a:lnTo>
                  <a:lnTo>
                    <a:pt x="0" y="69850"/>
                  </a:lnTo>
                  <a:lnTo>
                    <a:pt x="5930536" y="69850"/>
                  </a:lnTo>
                  <a:lnTo>
                    <a:pt x="5930536" y="0"/>
                  </a:lnTo>
                  <a:close/>
                </a:path>
              </a:pathLst>
            </a:custGeom>
            <a:solidFill>
              <a:srgbClr val="00AAD3"/>
            </a:solidFill>
          </p:spPr>
        </p:sp>
      </p:grpSp>
      <p:sp>
        <p:nvSpPr>
          <p:cNvPr name="Freeform 6" id="6"/>
          <p:cNvSpPr/>
          <p:nvPr/>
        </p:nvSpPr>
        <p:spPr>
          <a:xfrm flipH="false" flipV="false" rot="0">
            <a:off x="2366645" y="1680995"/>
            <a:ext cx="5020310" cy="5020310"/>
          </a:xfrm>
          <a:custGeom>
            <a:avLst/>
            <a:gdLst/>
            <a:ahLst/>
            <a:cxnLst/>
            <a:rect r="r" b="b" t="t" l="l"/>
            <a:pathLst>
              <a:path h="5020310" w="5020310">
                <a:moveTo>
                  <a:pt x="0" y="0"/>
                </a:moveTo>
                <a:lnTo>
                  <a:pt x="5020310" y="0"/>
                </a:lnTo>
                <a:lnTo>
                  <a:pt x="5020310" y="5020310"/>
                </a:lnTo>
                <a:lnTo>
                  <a:pt x="0" y="5020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6240414" y="1700045"/>
            <a:ext cx="2867025" cy="338709"/>
          </a:xfrm>
          <a:prstGeom prst="rect">
            <a:avLst/>
          </a:prstGeom>
        </p:spPr>
        <p:txBody>
          <a:bodyPr anchor="t" rtlCol="false" tIns="0" lIns="0" bIns="0" rIns="0">
            <a:spAutoFit/>
          </a:bodyPr>
          <a:lstStyle/>
          <a:p>
            <a:pPr algn="ctr">
              <a:lnSpc>
                <a:spcPts val="2688"/>
              </a:lnSpc>
            </a:pPr>
            <a:r>
              <a:rPr lang="en-US" sz="2400" spc="456">
                <a:solidFill>
                  <a:srgbClr val="1D2D60"/>
                </a:solidFill>
                <a:latin typeface="League Spartan"/>
              </a:rPr>
              <a:t>VS. 33B</a:t>
            </a:r>
          </a:p>
        </p:txBody>
      </p:sp>
    </p:spTree>
  </p:cSld>
  <p:clrMapOvr>
    <a:masterClrMapping/>
  </p:clrMapOvr>
</p:sld>
</file>

<file path=ppt/slides/slide27.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EXODUS 22:22</a:t>
            </a:r>
          </a:p>
        </p:txBody>
      </p:sp>
      <p:sp>
        <p:nvSpPr>
          <p:cNvPr name="TextBox 3" id="3"/>
          <p:cNvSpPr txBox="true"/>
          <p:nvPr/>
        </p:nvSpPr>
        <p:spPr>
          <a:xfrm rot="0">
            <a:off x="958312" y="1464945"/>
            <a:ext cx="7836976" cy="180784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"Ye shall not afflict any widow, or fatherless child.</a:t>
            </a:r>
            <a:r>
              <a:rPr lang="en-US" sz="4400" spc="572">
                <a:solidFill>
                  <a:srgbClr val="FFFFFF"/>
                </a:solidFill>
                <a:latin typeface="Aleo Bold"/>
              </a:rPr>
              <a:t>"</a:t>
            </a:r>
          </a:p>
        </p:txBody>
      </p:sp>
    </p:spTree>
  </p:cSld>
  <p:clrMapOvr>
    <a:masterClrMapping/>
  </p:clrMapOvr>
</p:sld>
</file>

<file path=ppt/slides/slide28.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JOB 29:12</a:t>
            </a:r>
          </a:p>
        </p:txBody>
      </p:sp>
      <p:sp>
        <p:nvSpPr>
          <p:cNvPr name="TextBox 3" id="3"/>
          <p:cNvSpPr txBox="true"/>
          <p:nvPr/>
        </p:nvSpPr>
        <p:spPr>
          <a:xfrm rot="0">
            <a:off x="958312" y="1464945"/>
            <a:ext cx="7836976" cy="239839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"Because I delivered the poor that cried, and the fatherless, and him that had none to help him.</a:t>
            </a:r>
            <a:r>
              <a:rPr lang="en-US" sz="4400" spc="572">
                <a:solidFill>
                  <a:srgbClr val="FFFFFF"/>
                </a:solidFill>
                <a:latin typeface="Aleo Bold"/>
              </a:rPr>
              <a:t>"</a:t>
            </a:r>
          </a:p>
        </p:txBody>
      </p:sp>
    </p:spTree>
  </p:cSld>
  <p:clrMapOvr>
    <a:masterClrMapping/>
  </p:clrMapOvr>
</p:sld>
</file>

<file path=ppt/slides/slide29.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PSALM 68:5</a:t>
            </a:r>
          </a:p>
        </p:txBody>
      </p:sp>
      <p:sp>
        <p:nvSpPr>
          <p:cNvPr name="TextBox 3" id="3"/>
          <p:cNvSpPr txBox="true"/>
          <p:nvPr/>
        </p:nvSpPr>
        <p:spPr>
          <a:xfrm rot="0">
            <a:off x="958312" y="1464945"/>
            <a:ext cx="7836976" cy="239839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"A father of the fatherless, and a judge of the widows, is God in his holy habitation.</a:t>
            </a:r>
            <a:r>
              <a:rPr lang="en-US" sz="4400" spc="572">
                <a:solidFill>
                  <a:srgbClr val="FFFFFF"/>
                </a:solidFill>
                <a:latin typeface="Aleo Bold"/>
              </a:rPr>
              <a: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Freeform 3" id="3"/>
          <p:cNvSpPr/>
          <p:nvPr/>
        </p:nvSpPr>
        <p:spPr>
          <a:xfrm flipH="false" flipV="false" rot="0">
            <a:off x="6556224" y="2517905"/>
            <a:ext cx="2465856" cy="1995964"/>
          </a:xfrm>
          <a:custGeom>
            <a:avLst/>
            <a:gdLst/>
            <a:ahLst/>
            <a:cxnLst/>
            <a:rect r="r" b="b" t="t" l="l"/>
            <a:pathLst>
              <a:path h="1995964" w="2465856">
                <a:moveTo>
                  <a:pt x="0" y="0"/>
                </a:moveTo>
                <a:lnTo>
                  <a:pt x="2465856" y="0"/>
                </a:lnTo>
                <a:lnTo>
                  <a:pt x="2465856" y="1995964"/>
                </a:lnTo>
                <a:lnTo>
                  <a:pt x="0" y="1995964"/>
                </a:lnTo>
                <a:lnTo>
                  <a:pt x="0" y="0"/>
                </a:lnTo>
                <a:close/>
              </a:path>
            </a:pathLst>
          </a:custGeom>
          <a:blipFill>
            <a:blip r:embed="rId4"/>
            <a:stretch>
              <a:fillRect l="-87369" t="-61729" r="-148844" b="-72952"/>
            </a:stretch>
          </a:blipFill>
        </p:spPr>
      </p:sp>
      <p:sp>
        <p:nvSpPr>
          <p:cNvPr name="Freeform 4" id="4"/>
          <p:cNvSpPr/>
          <p:nvPr/>
        </p:nvSpPr>
        <p:spPr>
          <a:xfrm flipH="false" flipV="false" rot="0">
            <a:off x="731520" y="2517905"/>
            <a:ext cx="2393725" cy="1971942"/>
          </a:xfrm>
          <a:custGeom>
            <a:avLst/>
            <a:gdLst/>
            <a:ahLst/>
            <a:cxnLst/>
            <a:rect r="r" b="b" t="t" l="l"/>
            <a:pathLst>
              <a:path h="1971942" w="2393725">
                <a:moveTo>
                  <a:pt x="0" y="0"/>
                </a:moveTo>
                <a:lnTo>
                  <a:pt x="2393725" y="0"/>
                </a:lnTo>
                <a:lnTo>
                  <a:pt x="2393725" y="1971941"/>
                </a:lnTo>
                <a:lnTo>
                  <a:pt x="0" y="1971941"/>
                </a:lnTo>
                <a:lnTo>
                  <a:pt x="0" y="0"/>
                </a:lnTo>
                <a:close/>
              </a:path>
            </a:pathLst>
          </a:custGeom>
          <a:blipFill>
            <a:blip r:embed="rId5"/>
            <a:stretch>
              <a:fillRect l="-59750" t="-29003" r="-9857" b="-76882"/>
            </a:stretch>
          </a:blipFill>
        </p:spPr>
      </p:sp>
      <p:sp>
        <p:nvSpPr>
          <p:cNvPr name="Freeform 5" id="5"/>
          <p:cNvSpPr/>
          <p:nvPr/>
        </p:nvSpPr>
        <p:spPr>
          <a:xfrm flipH="false" flipV="false" rot="0">
            <a:off x="3379827" y="2517905"/>
            <a:ext cx="2993946" cy="1995964"/>
          </a:xfrm>
          <a:custGeom>
            <a:avLst/>
            <a:gdLst/>
            <a:ahLst/>
            <a:cxnLst/>
            <a:rect r="r" b="b" t="t" l="l"/>
            <a:pathLst>
              <a:path h="1995964" w="2993946">
                <a:moveTo>
                  <a:pt x="0" y="0"/>
                </a:moveTo>
                <a:lnTo>
                  <a:pt x="2993946" y="0"/>
                </a:lnTo>
                <a:lnTo>
                  <a:pt x="2993946" y="1995964"/>
                </a:lnTo>
                <a:lnTo>
                  <a:pt x="0" y="1995964"/>
                </a:lnTo>
                <a:lnTo>
                  <a:pt x="0" y="0"/>
                </a:lnTo>
                <a:close/>
              </a:path>
            </a:pathLst>
          </a:custGeom>
          <a:blipFill>
            <a:blip r:embed="rId6"/>
            <a:stretch>
              <a:fillRect l="0" t="0" r="0" b="0"/>
            </a:stretch>
          </a:blipFill>
        </p:spPr>
      </p:sp>
      <p:sp>
        <p:nvSpPr>
          <p:cNvPr name="Freeform 6" id="6"/>
          <p:cNvSpPr/>
          <p:nvPr/>
        </p:nvSpPr>
        <p:spPr>
          <a:xfrm flipH="false" flipV="false" rot="0">
            <a:off x="731520" y="4780569"/>
            <a:ext cx="8290560" cy="1620570"/>
          </a:xfrm>
          <a:custGeom>
            <a:avLst/>
            <a:gdLst/>
            <a:ahLst/>
            <a:cxnLst/>
            <a:rect r="r" b="b" t="t" l="l"/>
            <a:pathLst>
              <a:path h="1620570" w="8290560">
                <a:moveTo>
                  <a:pt x="0" y="0"/>
                </a:moveTo>
                <a:lnTo>
                  <a:pt x="8290560" y="0"/>
                </a:lnTo>
                <a:lnTo>
                  <a:pt x="8290560" y="1620570"/>
                </a:lnTo>
                <a:lnTo>
                  <a:pt x="0" y="1620570"/>
                </a:lnTo>
                <a:lnTo>
                  <a:pt x="0" y="0"/>
                </a:lnTo>
                <a:close/>
              </a:path>
            </a:pathLst>
          </a:custGeom>
          <a:blipFill>
            <a:blip r:embed="rId7"/>
            <a:stretch>
              <a:fillRect l="0" t="0" r="0" b="0"/>
            </a:stretch>
          </a:blipFill>
        </p:spPr>
      </p:sp>
      <p:sp>
        <p:nvSpPr>
          <p:cNvPr name="TextBox 7" id="7"/>
          <p:cNvSpPr txBox="true"/>
          <p:nvPr/>
        </p:nvSpPr>
        <p:spPr>
          <a:xfrm rot="0">
            <a:off x="478695" y="741045"/>
            <a:ext cx="8796210" cy="71704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SPREADING AWARENESS</a:t>
            </a:r>
          </a:p>
        </p:txBody>
      </p:sp>
      <p:sp>
        <p:nvSpPr>
          <p:cNvPr name="TextBox 8" id="8"/>
          <p:cNvSpPr txBox="true"/>
          <p:nvPr/>
        </p:nvSpPr>
        <p:spPr>
          <a:xfrm rot="0">
            <a:off x="439458" y="1458087"/>
            <a:ext cx="8802552" cy="79679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SOCIAL MEDIA - TV - RADIO - </a:t>
            </a:r>
            <a:r>
              <a:rPr lang="en-US" sz="2600" spc="26">
                <a:solidFill>
                  <a:srgbClr val="FFFFFF"/>
                </a:solidFill>
                <a:latin typeface="Montserrat Light Bold"/>
              </a:rPr>
              <a:t>CHURCHES COLLEGES - SEMINARIES - CONFERENCES</a:t>
            </a:r>
          </a:p>
        </p:txBody>
      </p:sp>
    </p:spTree>
  </p:cSld>
  <p:clrMapOvr>
    <a:masterClrMapping/>
  </p:clrMapOvr>
</p:sld>
</file>

<file path=ppt/slides/slide30.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PSALM 146:9</a:t>
            </a:r>
          </a:p>
        </p:txBody>
      </p:sp>
      <p:sp>
        <p:nvSpPr>
          <p:cNvPr name="TextBox 3" id="3"/>
          <p:cNvSpPr txBox="true"/>
          <p:nvPr/>
        </p:nvSpPr>
        <p:spPr>
          <a:xfrm rot="0">
            <a:off x="958312" y="1464945"/>
            <a:ext cx="7836976" cy="357949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a:t>
            </a:r>
            <a:r>
              <a:rPr lang="en-US" sz="4400" spc="572">
                <a:solidFill>
                  <a:srgbClr val="FFFFFF"/>
                </a:solidFill>
                <a:latin typeface="Aleo Bold"/>
              </a:rPr>
              <a:t>The LORD preserveth the strangers; he relieveth the fatherless and widow: but the way of the wicked he turneth upside down."</a:t>
            </a:r>
          </a:p>
        </p:txBody>
      </p:sp>
    </p:spTree>
  </p:cSld>
  <p:clrMapOvr>
    <a:masterClrMapping/>
  </p:clrMapOvr>
</p:sld>
</file>

<file path=ppt/slides/slide31.xml><?xml version="1.0" encoding="utf-8"?>
<p:sld xmlns:p="http://schemas.openxmlformats.org/presentationml/2006/main" xmlns:a="http://schemas.openxmlformats.org/drawingml/2006/main">
  <p:cSld>
    <p:bg>
      <p:bgPr>
        <a:solidFill>
          <a:srgbClr val="00AAD3"/>
        </a:solidFill>
      </p:bgPr>
    </p:bg>
    <p:spTree>
      <p:nvGrpSpPr>
        <p:cNvPr id="1" name=""/>
        <p:cNvGrpSpPr/>
        <p:nvPr/>
      </p:nvGrpSpPr>
      <p:grpSpPr>
        <a:xfrm>
          <a:off x="0" y="0"/>
          <a:ext cx="0" cy="0"/>
          <a:chOff x="0" y="0"/>
          <a:chExt cx="0" cy="0"/>
        </a:xfrm>
      </p:grpSpPr>
      <p:sp>
        <p:nvSpPr>
          <p:cNvPr name="TextBox 2" id="2"/>
          <p:cNvSpPr txBox="true"/>
          <p:nvPr/>
        </p:nvSpPr>
        <p:spPr>
          <a:xfrm rot="0">
            <a:off x="427545" y="721995"/>
            <a:ext cx="8898509" cy="695325"/>
          </a:xfrm>
          <a:prstGeom prst="rect">
            <a:avLst/>
          </a:prstGeom>
        </p:spPr>
        <p:txBody>
          <a:bodyPr anchor="t" rtlCol="false" tIns="0" lIns="0" bIns="0" rIns="0">
            <a:spAutoFit/>
          </a:bodyPr>
          <a:lstStyle/>
          <a:p>
            <a:pPr algn="ctr">
              <a:lnSpc>
                <a:spcPts val="5433"/>
              </a:lnSpc>
            </a:pPr>
            <a:r>
              <a:rPr lang="en-US" sz="4528" spc="163">
                <a:solidFill>
                  <a:srgbClr val="1D2D60"/>
                </a:solidFill>
                <a:latin typeface="League Spartan"/>
              </a:rPr>
              <a:t>JAMES 1:27</a:t>
            </a:r>
          </a:p>
        </p:txBody>
      </p:sp>
      <p:sp>
        <p:nvSpPr>
          <p:cNvPr name="TextBox 3" id="3"/>
          <p:cNvSpPr txBox="true"/>
          <p:nvPr/>
        </p:nvSpPr>
        <p:spPr>
          <a:xfrm rot="0">
            <a:off x="958312" y="1464945"/>
            <a:ext cx="7836976" cy="4760595"/>
          </a:xfrm>
          <a:prstGeom prst="rect">
            <a:avLst/>
          </a:prstGeom>
        </p:spPr>
        <p:txBody>
          <a:bodyPr anchor="t" rtlCol="false" tIns="0" lIns="0" bIns="0" rIns="0">
            <a:spAutoFit/>
          </a:bodyPr>
          <a:lstStyle/>
          <a:p>
            <a:pPr>
              <a:lnSpc>
                <a:spcPts val="4620"/>
              </a:lnSpc>
            </a:pPr>
            <a:r>
              <a:rPr lang="en-US" sz="4400" spc="572">
                <a:solidFill>
                  <a:srgbClr val="FFFFFF"/>
                </a:solidFill>
                <a:latin typeface="Aleo Bold"/>
              </a:rPr>
              <a:t>“Pure religion and undefiled before God and the Father is this, To visit the fatherless and widows in their affliction, and to keep himself unspotted from the world.”</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Freeform 2" id="2"/>
          <p:cNvSpPr/>
          <p:nvPr/>
        </p:nvSpPr>
        <p:spPr>
          <a:xfrm flipH="false" flipV="false" rot="0">
            <a:off x="2473374" y="1549370"/>
            <a:ext cx="4806853" cy="4804432"/>
          </a:xfrm>
          <a:custGeom>
            <a:avLst/>
            <a:gdLst/>
            <a:ahLst/>
            <a:cxnLst/>
            <a:rect r="r" b="b" t="t" l="l"/>
            <a:pathLst>
              <a:path h="4804432" w="4806853">
                <a:moveTo>
                  <a:pt x="0" y="0"/>
                </a:moveTo>
                <a:lnTo>
                  <a:pt x="4806852" y="0"/>
                </a:lnTo>
                <a:lnTo>
                  <a:pt x="4806852" y="4804432"/>
                </a:lnTo>
                <a:lnTo>
                  <a:pt x="0" y="4804432"/>
                </a:lnTo>
                <a:lnTo>
                  <a:pt x="0" y="0"/>
                </a:lnTo>
                <a:close/>
              </a:path>
            </a:pathLst>
          </a:custGeom>
          <a:blipFill>
            <a:blip r:embed="rId2">
              <a:extLst>
                <a:ext uri="{96DAC541-7B7A-43D3-8B79-37D633B846F1}">
                  <asvg:svgBlip xmlns:asvg="http://schemas.microsoft.com/office/drawing/2016/SVG/main" r:embed="rId3"/>
                </a:ext>
              </a:extLst>
            </a:blip>
            <a:stretch>
              <a:fillRect l="-17" t="0" r="-316302" b="0"/>
            </a:stretch>
          </a:blipFill>
        </p:spPr>
      </p:sp>
      <p:sp>
        <p:nvSpPr>
          <p:cNvPr name="TextBox 3" id="3"/>
          <p:cNvSpPr txBox="true"/>
          <p:nvPr/>
        </p:nvSpPr>
        <p:spPr>
          <a:xfrm rot="0">
            <a:off x="154350" y="750570"/>
            <a:ext cx="9305925" cy="6141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REACT WITH A PLAN</a:t>
            </a:r>
          </a:p>
        </p:txBody>
      </p:sp>
      <p:grpSp>
        <p:nvGrpSpPr>
          <p:cNvPr name="Group 4" id="4"/>
          <p:cNvGrpSpPr/>
          <p:nvPr/>
        </p:nvGrpSpPr>
        <p:grpSpPr>
          <a:xfrm rot="0">
            <a:off x="6674213" y="1134864"/>
            <a:ext cx="1786456" cy="459756"/>
            <a:chOff x="0" y="0"/>
            <a:chExt cx="2220654" cy="571500"/>
          </a:xfrm>
        </p:grpSpPr>
        <p:sp>
          <p:nvSpPr>
            <p:cNvPr name="Freeform 5" id="5"/>
            <p:cNvSpPr/>
            <p:nvPr/>
          </p:nvSpPr>
          <p:spPr>
            <a:xfrm flipH="false" flipV="false" rot="0">
              <a:off x="0" y="255270"/>
              <a:ext cx="2220654" cy="69850"/>
            </a:xfrm>
            <a:custGeom>
              <a:avLst/>
              <a:gdLst/>
              <a:ahLst/>
              <a:cxnLst/>
              <a:rect r="r" b="b" t="t" l="l"/>
              <a:pathLst>
                <a:path h="69850" w="2220654">
                  <a:moveTo>
                    <a:pt x="1929824" y="0"/>
                  </a:moveTo>
                  <a:lnTo>
                    <a:pt x="0" y="0"/>
                  </a:lnTo>
                  <a:lnTo>
                    <a:pt x="0" y="69850"/>
                  </a:lnTo>
                  <a:lnTo>
                    <a:pt x="2220654" y="69850"/>
                  </a:lnTo>
                  <a:lnTo>
                    <a:pt x="2220654" y="0"/>
                  </a:lnTo>
                  <a:close/>
                </a:path>
              </a:pathLst>
            </a:custGeom>
            <a:solidFill>
              <a:srgbClr val="00AAD3"/>
            </a:solidFill>
          </p:spPr>
        </p:sp>
      </p:grpSp>
      <p:sp>
        <p:nvSpPr>
          <p:cNvPr name="Freeform 6" id="6"/>
          <p:cNvSpPr/>
          <p:nvPr/>
        </p:nvSpPr>
        <p:spPr>
          <a:xfrm flipH="false" flipV="false" rot="0">
            <a:off x="3399899" y="2075034"/>
            <a:ext cx="2814828" cy="3753104"/>
          </a:xfrm>
          <a:custGeom>
            <a:avLst/>
            <a:gdLst/>
            <a:ahLst/>
            <a:cxnLst/>
            <a:rect r="r" b="b" t="t" l="l"/>
            <a:pathLst>
              <a:path h="3753104" w="2814828">
                <a:moveTo>
                  <a:pt x="0" y="0"/>
                </a:moveTo>
                <a:lnTo>
                  <a:pt x="2814828" y="0"/>
                </a:lnTo>
                <a:lnTo>
                  <a:pt x="2814828" y="3753104"/>
                </a:lnTo>
                <a:lnTo>
                  <a:pt x="0" y="37531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6011814" y="1613670"/>
            <a:ext cx="2867025" cy="338709"/>
          </a:xfrm>
          <a:prstGeom prst="rect">
            <a:avLst/>
          </a:prstGeom>
        </p:spPr>
        <p:txBody>
          <a:bodyPr anchor="t" rtlCol="false" tIns="0" lIns="0" bIns="0" rIns="0">
            <a:spAutoFit/>
          </a:bodyPr>
          <a:lstStyle/>
          <a:p>
            <a:pPr algn="ctr">
              <a:lnSpc>
                <a:spcPts val="2688"/>
              </a:lnSpc>
            </a:pPr>
            <a:r>
              <a:rPr lang="en-US" sz="2400" spc="456">
                <a:solidFill>
                  <a:srgbClr val="1D2D60"/>
                </a:solidFill>
                <a:latin typeface="League Spartan"/>
              </a:rPr>
              <a:t>VS. 34-37</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5F5F5"/>
        </a:solidFill>
      </p:bgPr>
    </p:bg>
    <p:spTree>
      <p:nvGrpSpPr>
        <p:cNvPr id="1" name=""/>
        <p:cNvGrpSpPr/>
        <p:nvPr/>
      </p:nvGrpSpPr>
      <p:grpSpPr>
        <a:xfrm>
          <a:off x="0" y="0"/>
          <a:ext cx="0" cy="0"/>
          <a:chOff x="0" y="0"/>
          <a:chExt cx="0" cy="0"/>
        </a:xfrm>
      </p:grpSpPr>
      <p:sp>
        <p:nvSpPr>
          <p:cNvPr name="TextBox 2" id="2"/>
          <p:cNvSpPr txBox="true"/>
          <p:nvPr/>
        </p:nvSpPr>
        <p:spPr>
          <a:xfrm rot="0">
            <a:off x="561926" y="5145841"/>
            <a:ext cx="2339924" cy="1024763"/>
          </a:xfrm>
          <a:prstGeom prst="rect">
            <a:avLst/>
          </a:prstGeom>
        </p:spPr>
        <p:txBody>
          <a:bodyPr anchor="t" rtlCol="false" tIns="0" lIns="0" bIns="0" rIns="0">
            <a:spAutoFit/>
          </a:bodyPr>
          <a:lstStyle/>
          <a:p>
            <a:pPr algn="ctr">
              <a:lnSpc>
                <a:spcPts val="4096"/>
              </a:lnSpc>
            </a:pPr>
            <a:r>
              <a:rPr lang="en-US" sz="3200" spc="118">
                <a:solidFill>
                  <a:srgbClr val="00AAD3"/>
                </a:solidFill>
                <a:latin typeface="Raleway Bold"/>
              </a:rPr>
              <a:t>R</a:t>
            </a:r>
            <a:r>
              <a:rPr lang="en-US" sz="3200" spc="118">
                <a:solidFill>
                  <a:srgbClr val="00AAD3"/>
                </a:solidFill>
                <a:latin typeface="Raleway Bold"/>
              </a:rPr>
              <a:t>EJECT</a:t>
            </a:r>
          </a:p>
          <a:p>
            <a:pPr algn="ctr">
              <a:lnSpc>
                <a:spcPts val="4096"/>
              </a:lnSpc>
            </a:pPr>
            <a:r>
              <a:rPr lang="en-US" sz="3200" spc="118">
                <a:solidFill>
                  <a:srgbClr val="00AAD3"/>
                </a:solidFill>
                <a:latin typeface="Raleway Bold"/>
              </a:rPr>
              <a:t>APATHY</a:t>
            </a:r>
          </a:p>
        </p:txBody>
      </p:sp>
      <p:sp>
        <p:nvSpPr>
          <p:cNvPr name="Freeform 3" id="3"/>
          <p:cNvSpPr/>
          <p:nvPr/>
        </p:nvSpPr>
        <p:spPr>
          <a:xfrm flipH="false" flipV="false" rot="0">
            <a:off x="730347" y="2509559"/>
            <a:ext cx="8289127" cy="1990211"/>
          </a:xfrm>
          <a:custGeom>
            <a:avLst/>
            <a:gdLst/>
            <a:ahLst/>
            <a:cxnLst/>
            <a:rect r="r" b="b" t="t" l="l"/>
            <a:pathLst>
              <a:path h="1990211" w="8289127">
                <a:moveTo>
                  <a:pt x="0" y="0"/>
                </a:moveTo>
                <a:lnTo>
                  <a:pt x="8289127" y="0"/>
                </a:lnTo>
                <a:lnTo>
                  <a:pt x="8289127" y="1990211"/>
                </a:lnTo>
                <a:lnTo>
                  <a:pt x="0" y="1990211"/>
                </a:lnTo>
                <a:lnTo>
                  <a:pt x="0" y="0"/>
                </a:lnTo>
                <a:close/>
              </a:path>
            </a:pathLst>
          </a:custGeom>
          <a:blipFill>
            <a:blip r:embed="rId2">
              <a:extLst>
                <a:ext uri="{96DAC541-7B7A-43D3-8B79-37D633B846F1}">
                  <asvg:svgBlip xmlns:asvg="http://schemas.microsoft.com/office/drawing/2016/SVG/main" r:embed="rId3"/>
                </a:ext>
              </a:extLst>
            </a:blip>
            <a:stretch>
              <a:fillRect l="-75" t="0" r="-75" b="0"/>
            </a:stretch>
          </a:blipFill>
        </p:spPr>
      </p:sp>
      <p:sp>
        <p:nvSpPr>
          <p:cNvPr name="TextBox 4" id="4"/>
          <p:cNvSpPr txBox="true"/>
          <p:nvPr/>
        </p:nvSpPr>
        <p:spPr>
          <a:xfrm rot="0">
            <a:off x="3066704" y="5104947"/>
            <a:ext cx="3616413" cy="1065657"/>
          </a:xfrm>
          <a:prstGeom prst="rect">
            <a:avLst/>
          </a:prstGeom>
        </p:spPr>
        <p:txBody>
          <a:bodyPr anchor="t" rtlCol="false" tIns="0" lIns="0" bIns="0" rIns="0">
            <a:spAutoFit/>
          </a:bodyPr>
          <a:lstStyle/>
          <a:p>
            <a:pPr algn="ctr">
              <a:lnSpc>
                <a:spcPts val="4224"/>
              </a:lnSpc>
            </a:pPr>
            <a:r>
              <a:rPr lang="en-US" sz="3200" spc="704">
                <a:solidFill>
                  <a:srgbClr val="00AAD3"/>
                </a:solidFill>
                <a:latin typeface="Raleway Bold"/>
              </a:rPr>
              <a:t>R</a:t>
            </a:r>
            <a:r>
              <a:rPr lang="en-US" sz="3200" spc="704">
                <a:solidFill>
                  <a:srgbClr val="00AAD3"/>
                </a:solidFill>
                <a:latin typeface="Raleway Bold"/>
              </a:rPr>
              <a:t>EMIT</a:t>
            </a:r>
          </a:p>
          <a:p>
            <a:pPr algn="ctr">
              <a:lnSpc>
                <a:spcPts val="4224"/>
              </a:lnSpc>
            </a:pPr>
            <a:r>
              <a:rPr lang="en-US" sz="3200" spc="118">
                <a:solidFill>
                  <a:srgbClr val="00AAD3"/>
                </a:solidFill>
                <a:latin typeface="Raleway Bold"/>
              </a:rPr>
              <a:t>COMPASSION</a:t>
            </a:r>
          </a:p>
        </p:txBody>
      </p:sp>
      <p:sp>
        <p:nvSpPr>
          <p:cNvPr name="TextBox 5" id="5"/>
          <p:cNvSpPr txBox="true"/>
          <p:nvPr/>
        </p:nvSpPr>
        <p:spPr>
          <a:xfrm rot="0">
            <a:off x="7061907" y="4551100"/>
            <a:ext cx="2002846" cy="1619504"/>
          </a:xfrm>
          <a:prstGeom prst="rect">
            <a:avLst/>
          </a:prstGeom>
        </p:spPr>
        <p:txBody>
          <a:bodyPr anchor="t" rtlCol="false" tIns="0" lIns="0" bIns="0" rIns="0">
            <a:spAutoFit/>
          </a:bodyPr>
          <a:lstStyle/>
          <a:p>
            <a:pPr algn="ctr">
              <a:lnSpc>
                <a:spcPts val="4288"/>
              </a:lnSpc>
            </a:pPr>
            <a:r>
              <a:rPr lang="en-US" sz="3200" spc="118">
                <a:solidFill>
                  <a:srgbClr val="00AAD3"/>
                </a:solidFill>
                <a:latin typeface="Raleway Bold"/>
              </a:rPr>
              <a:t>R</a:t>
            </a:r>
            <a:r>
              <a:rPr lang="en-US" sz="3200" spc="118">
                <a:solidFill>
                  <a:srgbClr val="00AAD3"/>
                </a:solidFill>
                <a:latin typeface="Raleway Bold"/>
              </a:rPr>
              <a:t>EACT WITH A PLAN</a:t>
            </a:r>
          </a:p>
        </p:txBody>
      </p:sp>
      <p:sp>
        <p:nvSpPr>
          <p:cNvPr name="TextBox 6" id="6"/>
          <p:cNvSpPr txBox="true"/>
          <p:nvPr/>
        </p:nvSpPr>
        <p:spPr>
          <a:xfrm rot="0">
            <a:off x="223838" y="631578"/>
            <a:ext cx="9305925" cy="1795272"/>
          </a:xfrm>
          <a:prstGeom prst="rect">
            <a:avLst/>
          </a:prstGeom>
        </p:spPr>
        <p:txBody>
          <a:bodyPr anchor="t" rtlCol="false" tIns="0" lIns="0" bIns="0" rIns="0">
            <a:spAutoFit/>
          </a:bodyPr>
          <a:lstStyle/>
          <a:p>
            <a:pPr algn="ctr">
              <a:lnSpc>
                <a:spcPts val="4704"/>
              </a:lnSpc>
            </a:pPr>
            <a:r>
              <a:rPr lang="en-US" sz="4200" spc="798">
                <a:solidFill>
                  <a:srgbClr val="1D2D60"/>
                </a:solidFill>
                <a:latin typeface="League Spartan"/>
              </a:rPr>
              <a:t>T</a:t>
            </a:r>
            <a:r>
              <a:rPr lang="en-US" sz="4200" spc="798">
                <a:solidFill>
                  <a:srgbClr val="1D2D60"/>
                </a:solidFill>
                <a:latin typeface="League Spartan"/>
              </a:rPr>
              <a:t>HREE STEPS TO REACH FATHERLESS FAMILIES AROUND YOU:</a:t>
            </a:r>
          </a:p>
        </p:txBody>
      </p:sp>
      <p:sp>
        <p:nvSpPr>
          <p:cNvPr name="Freeform 7" id="7"/>
          <p:cNvSpPr/>
          <p:nvPr/>
        </p:nvSpPr>
        <p:spPr>
          <a:xfrm flipH="false" flipV="false" rot="0">
            <a:off x="942583" y="2704061"/>
            <a:ext cx="1578610" cy="1578610"/>
          </a:xfrm>
          <a:custGeom>
            <a:avLst/>
            <a:gdLst/>
            <a:ahLst/>
            <a:cxnLst/>
            <a:rect r="r" b="b" t="t" l="l"/>
            <a:pathLst>
              <a:path h="1578610" w="1578610">
                <a:moveTo>
                  <a:pt x="0" y="0"/>
                </a:moveTo>
                <a:lnTo>
                  <a:pt x="1578610" y="0"/>
                </a:lnTo>
                <a:lnTo>
                  <a:pt x="1578610" y="1578610"/>
                </a:lnTo>
                <a:lnTo>
                  <a:pt x="0" y="15786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3907806" y="2565560"/>
            <a:ext cx="1934210" cy="1934210"/>
          </a:xfrm>
          <a:custGeom>
            <a:avLst/>
            <a:gdLst/>
            <a:ahLst/>
            <a:cxnLst/>
            <a:rect r="r" b="b" t="t" l="l"/>
            <a:pathLst>
              <a:path h="1934210" w="1934210">
                <a:moveTo>
                  <a:pt x="0" y="0"/>
                </a:moveTo>
                <a:lnTo>
                  <a:pt x="1934210" y="0"/>
                </a:lnTo>
                <a:lnTo>
                  <a:pt x="1934210" y="1934210"/>
                </a:lnTo>
                <a:lnTo>
                  <a:pt x="0" y="19342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p:nvPr/>
        </p:nvGrpSpPr>
        <p:grpSpPr>
          <a:xfrm rot="0">
            <a:off x="223838" y="5940726"/>
            <a:ext cx="2891356" cy="459756"/>
            <a:chOff x="0" y="0"/>
            <a:chExt cx="3594100" cy="571500"/>
          </a:xfrm>
        </p:grpSpPr>
        <p:sp>
          <p:nvSpPr>
            <p:cNvPr name="Freeform 10" id="10"/>
            <p:cNvSpPr/>
            <p:nvPr/>
          </p:nvSpPr>
          <p:spPr>
            <a:xfrm flipH="false" flipV="false" rot="0">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grpSp>
        <p:nvGrpSpPr>
          <p:cNvPr name="Group 11" id="11"/>
          <p:cNvGrpSpPr/>
          <p:nvPr/>
        </p:nvGrpSpPr>
        <p:grpSpPr>
          <a:xfrm rot="0">
            <a:off x="3429233" y="5940726"/>
            <a:ext cx="2891356" cy="459756"/>
            <a:chOff x="0" y="0"/>
            <a:chExt cx="3594100" cy="571500"/>
          </a:xfrm>
        </p:grpSpPr>
        <p:sp>
          <p:nvSpPr>
            <p:cNvPr name="Freeform 12" id="12"/>
            <p:cNvSpPr/>
            <p:nvPr/>
          </p:nvSpPr>
          <p:spPr>
            <a:xfrm flipH="false" flipV="false" rot="0">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grpSp>
        <p:nvGrpSpPr>
          <p:cNvPr name="Group 13" id="13"/>
          <p:cNvGrpSpPr/>
          <p:nvPr/>
        </p:nvGrpSpPr>
        <p:grpSpPr>
          <a:xfrm rot="0">
            <a:off x="6617651" y="5940726"/>
            <a:ext cx="2891356" cy="459756"/>
            <a:chOff x="0" y="0"/>
            <a:chExt cx="3594100" cy="571500"/>
          </a:xfrm>
        </p:grpSpPr>
        <p:sp>
          <p:nvSpPr>
            <p:cNvPr name="Freeform 14" id="14"/>
            <p:cNvSpPr/>
            <p:nvPr/>
          </p:nvSpPr>
          <p:spPr>
            <a:xfrm flipH="false" flipV="false" rot="0">
              <a:off x="0" y="255270"/>
              <a:ext cx="3594100" cy="69850"/>
            </a:xfrm>
            <a:custGeom>
              <a:avLst/>
              <a:gdLst/>
              <a:ahLst/>
              <a:cxnLst/>
              <a:rect r="r" b="b" t="t" l="l"/>
              <a:pathLst>
                <a:path h="69850" w="3594100">
                  <a:moveTo>
                    <a:pt x="3303270" y="0"/>
                  </a:moveTo>
                  <a:lnTo>
                    <a:pt x="0" y="0"/>
                  </a:lnTo>
                  <a:lnTo>
                    <a:pt x="0" y="69850"/>
                  </a:lnTo>
                  <a:lnTo>
                    <a:pt x="3594100" y="69850"/>
                  </a:lnTo>
                  <a:lnTo>
                    <a:pt x="3594100" y="0"/>
                  </a:lnTo>
                  <a:close/>
                </a:path>
              </a:pathLst>
            </a:custGeom>
            <a:solidFill>
              <a:srgbClr val="1D2D60"/>
            </a:solidFill>
          </p:spPr>
        </p:sp>
      </p:grpSp>
      <p:sp>
        <p:nvSpPr>
          <p:cNvPr name="Freeform 15" id="15"/>
          <p:cNvSpPr/>
          <p:nvPr/>
        </p:nvSpPr>
        <p:spPr>
          <a:xfrm flipH="false" flipV="false" rot="0">
            <a:off x="7353907" y="2715999"/>
            <a:ext cx="1175004" cy="1566672"/>
          </a:xfrm>
          <a:custGeom>
            <a:avLst/>
            <a:gdLst/>
            <a:ahLst/>
            <a:cxnLst/>
            <a:rect r="r" b="b" t="t" l="l"/>
            <a:pathLst>
              <a:path h="1566672" w="1175004">
                <a:moveTo>
                  <a:pt x="0" y="0"/>
                </a:moveTo>
                <a:lnTo>
                  <a:pt x="1175004" y="0"/>
                </a:lnTo>
                <a:lnTo>
                  <a:pt x="1175004" y="1566672"/>
                </a:lnTo>
                <a:lnTo>
                  <a:pt x="0" y="15666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00AAD3"/>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95300" y="3496342"/>
            <a:ext cx="8763000" cy="988139"/>
          </a:xfrm>
          <a:prstGeom prst="rect">
            <a:avLst/>
          </a:prstGeom>
        </p:spPr>
        <p:txBody>
          <a:bodyPr anchor="t" rtlCol="false" tIns="0" lIns="0" bIns="0" rIns="0">
            <a:spAutoFit/>
          </a:bodyPr>
          <a:lstStyle/>
          <a:p>
            <a:pPr algn="ctr">
              <a:lnSpc>
                <a:spcPts val="7706"/>
              </a:lnSpc>
            </a:pPr>
            <a:r>
              <a:rPr lang="en-US" sz="6531" spc="195">
                <a:solidFill>
                  <a:srgbClr val="00AAD3"/>
                </a:solidFill>
                <a:latin typeface="League Spartan"/>
              </a:rPr>
              <a:t>YOUR CHALLENGE: </a:t>
            </a:r>
          </a:p>
        </p:txBody>
      </p:sp>
      <p:sp>
        <p:nvSpPr>
          <p:cNvPr name="TextBox 4" id="4"/>
          <p:cNvSpPr txBox="true"/>
          <p:nvPr/>
        </p:nvSpPr>
        <p:spPr>
          <a:xfrm rot="0">
            <a:off x="495300" y="4484481"/>
            <a:ext cx="8763000" cy="988139"/>
          </a:xfrm>
          <a:prstGeom prst="rect">
            <a:avLst/>
          </a:prstGeom>
        </p:spPr>
        <p:txBody>
          <a:bodyPr anchor="t" rtlCol="false" tIns="0" lIns="0" bIns="0" rIns="0">
            <a:spAutoFit/>
          </a:bodyPr>
          <a:lstStyle/>
          <a:p>
            <a:pPr algn="ctr">
              <a:lnSpc>
                <a:spcPts val="7706"/>
              </a:lnSpc>
            </a:pPr>
            <a:r>
              <a:rPr lang="en-US" sz="6531" spc="195">
                <a:solidFill>
                  <a:srgbClr val="FEFEFE"/>
                </a:solidFill>
                <a:latin typeface="League Spartan"/>
              </a:rPr>
              <a:t>MAKE A PLAN!</a:t>
            </a:r>
          </a:p>
        </p:txBody>
      </p:sp>
      <p:sp>
        <p:nvSpPr>
          <p:cNvPr name="TextBox 5" id="5"/>
          <p:cNvSpPr txBox="true"/>
          <p:nvPr/>
        </p:nvSpPr>
        <p:spPr>
          <a:xfrm rot="0">
            <a:off x="319627" y="383409"/>
            <a:ext cx="9114347" cy="2691003"/>
          </a:xfrm>
          <a:prstGeom prst="rect">
            <a:avLst/>
          </a:prstGeom>
        </p:spPr>
        <p:txBody>
          <a:bodyPr anchor="t" rtlCol="false" tIns="0" lIns="0" bIns="0" rIns="0">
            <a:spAutoFit/>
          </a:bodyPr>
          <a:lstStyle/>
          <a:p>
            <a:pPr algn="ctr">
              <a:lnSpc>
                <a:spcPts val="7055"/>
              </a:lnSpc>
            </a:pPr>
            <a:r>
              <a:rPr lang="en-US" sz="5599" spc="55">
                <a:solidFill>
                  <a:srgbClr val="FFFFFF"/>
                </a:solidFill>
                <a:latin typeface="Montserrat Light Bold"/>
              </a:rPr>
              <a:t>JESUS SAID:</a:t>
            </a:r>
          </a:p>
          <a:p>
            <a:pPr algn="ctr">
              <a:lnSpc>
                <a:spcPts val="6425"/>
              </a:lnSpc>
            </a:pPr>
            <a:r>
              <a:rPr lang="en-US" sz="5099" spc="50">
                <a:solidFill>
                  <a:srgbClr val="FFFFFF"/>
                </a:solidFill>
                <a:latin typeface="Montserrat Light Bold Italics"/>
              </a:rPr>
              <a:t>“GO, AND DO </a:t>
            </a:r>
          </a:p>
          <a:p>
            <a:pPr algn="ctr">
              <a:lnSpc>
                <a:spcPts val="7055"/>
              </a:lnSpc>
            </a:pPr>
            <a:r>
              <a:rPr lang="en-US" sz="5599" spc="55">
                <a:solidFill>
                  <a:srgbClr val="FFFFFF"/>
                </a:solidFill>
                <a:latin typeface="Montserrat Light Bold Italics"/>
              </a:rPr>
              <a:t>THOU LIKEWISE!”</a:t>
            </a:r>
          </a:p>
        </p:txBody>
      </p:sp>
      <p:sp>
        <p:nvSpPr>
          <p:cNvPr name="TextBox 6" id="6"/>
          <p:cNvSpPr txBox="true"/>
          <p:nvPr/>
        </p:nvSpPr>
        <p:spPr>
          <a:xfrm rot="0">
            <a:off x="495300" y="5472620"/>
            <a:ext cx="8763000" cy="988139"/>
          </a:xfrm>
          <a:prstGeom prst="rect">
            <a:avLst/>
          </a:prstGeom>
        </p:spPr>
        <p:txBody>
          <a:bodyPr anchor="t" rtlCol="false" tIns="0" lIns="0" bIns="0" rIns="0">
            <a:spAutoFit/>
          </a:bodyPr>
          <a:lstStyle/>
          <a:p>
            <a:pPr algn="ctr">
              <a:lnSpc>
                <a:spcPts val="7706"/>
              </a:lnSpc>
            </a:pPr>
            <a:r>
              <a:rPr lang="en-US" sz="6531" spc="195">
                <a:solidFill>
                  <a:srgbClr val="FEFEFE"/>
                </a:solidFill>
                <a:latin typeface="League Spartan"/>
              </a:rPr>
              <a:t>DO SOMETHING!</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Freeform 3" id="3"/>
          <p:cNvSpPr/>
          <p:nvPr/>
        </p:nvSpPr>
        <p:spPr>
          <a:xfrm flipH="false" flipV="false" rot="0">
            <a:off x="2952816" y="5860195"/>
            <a:ext cx="899553" cy="901808"/>
          </a:xfrm>
          <a:custGeom>
            <a:avLst/>
            <a:gdLst/>
            <a:ahLst/>
            <a:cxnLst/>
            <a:rect r="r" b="b" t="t" l="l"/>
            <a:pathLst>
              <a:path h="901808" w="899553">
                <a:moveTo>
                  <a:pt x="0" y="0"/>
                </a:moveTo>
                <a:lnTo>
                  <a:pt x="899553" y="0"/>
                </a:lnTo>
                <a:lnTo>
                  <a:pt x="899553" y="901807"/>
                </a:lnTo>
                <a:lnTo>
                  <a:pt x="0" y="901807"/>
                </a:lnTo>
                <a:lnTo>
                  <a:pt x="0" y="0"/>
                </a:lnTo>
                <a:close/>
              </a:path>
            </a:pathLst>
          </a:custGeom>
          <a:blipFill>
            <a:blip r:embed="rId4"/>
            <a:stretch>
              <a:fillRect l="0" t="0" r="0" b="0"/>
            </a:stretch>
          </a:blipFill>
        </p:spPr>
      </p:sp>
      <p:sp>
        <p:nvSpPr>
          <p:cNvPr name="Freeform 4" id="4"/>
          <p:cNvSpPr/>
          <p:nvPr/>
        </p:nvSpPr>
        <p:spPr>
          <a:xfrm flipH="false" flipV="false" rot="0">
            <a:off x="3939961" y="5870884"/>
            <a:ext cx="901245" cy="901245"/>
          </a:xfrm>
          <a:custGeom>
            <a:avLst/>
            <a:gdLst/>
            <a:ahLst/>
            <a:cxnLst/>
            <a:rect r="r" b="b" t="t" l="l"/>
            <a:pathLst>
              <a:path h="901245" w="901245">
                <a:moveTo>
                  <a:pt x="0" y="0"/>
                </a:moveTo>
                <a:lnTo>
                  <a:pt x="901245" y="0"/>
                </a:lnTo>
                <a:lnTo>
                  <a:pt x="901245" y="901245"/>
                </a:lnTo>
                <a:lnTo>
                  <a:pt x="0" y="9012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926931" y="5862815"/>
            <a:ext cx="880871" cy="909315"/>
          </a:xfrm>
          <a:custGeom>
            <a:avLst/>
            <a:gdLst/>
            <a:ahLst/>
            <a:cxnLst/>
            <a:rect r="r" b="b" t="t" l="l"/>
            <a:pathLst>
              <a:path h="909315" w="880871">
                <a:moveTo>
                  <a:pt x="0" y="0"/>
                </a:moveTo>
                <a:lnTo>
                  <a:pt x="880871" y="0"/>
                </a:lnTo>
                <a:lnTo>
                  <a:pt x="880871" y="909314"/>
                </a:lnTo>
                <a:lnTo>
                  <a:pt x="0" y="909314"/>
                </a:lnTo>
                <a:lnTo>
                  <a:pt x="0" y="0"/>
                </a:lnTo>
                <a:close/>
              </a:path>
            </a:pathLst>
          </a:custGeom>
          <a:blipFill>
            <a:blip r:embed="rId7"/>
            <a:stretch>
              <a:fillRect l="0" t="0" r="0" b="0"/>
            </a:stretch>
          </a:blipFill>
        </p:spPr>
      </p:sp>
      <p:sp>
        <p:nvSpPr>
          <p:cNvPr name="Freeform 6" id="6"/>
          <p:cNvSpPr/>
          <p:nvPr/>
        </p:nvSpPr>
        <p:spPr>
          <a:xfrm flipH="false" flipV="false" rot="0">
            <a:off x="5893527" y="5862815"/>
            <a:ext cx="907258" cy="907258"/>
          </a:xfrm>
          <a:custGeom>
            <a:avLst/>
            <a:gdLst/>
            <a:ahLst/>
            <a:cxnLst/>
            <a:rect r="r" b="b" t="t" l="l"/>
            <a:pathLst>
              <a:path h="907258" w="907258">
                <a:moveTo>
                  <a:pt x="0" y="0"/>
                </a:moveTo>
                <a:lnTo>
                  <a:pt x="907257" y="0"/>
                </a:lnTo>
                <a:lnTo>
                  <a:pt x="907257" y="907257"/>
                </a:lnTo>
                <a:lnTo>
                  <a:pt x="0" y="907257"/>
                </a:lnTo>
                <a:lnTo>
                  <a:pt x="0" y="0"/>
                </a:lnTo>
                <a:close/>
              </a:path>
            </a:pathLst>
          </a:custGeom>
          <a:blipFill>
            <a:blip r:embed="rId8"/>
            <a:stretch>
              <a:fillRect l="0" t="0" r="0" b="0"/>
            </a:stretch>
          </a:blipFill>
        </p:spPr>
      </p:sp>
      <p:sp>
        <p:nvSpPr>
          <p:cNvPr name="Freeform 7" id="7"/>
          <p:cNvSpPr/>
          <p:nvPr/>
        </p:nvSpPr>
        <p:spPr>
          <a:xfrm flipH="false" flipV="false" rot="0">
            <a:off x="731520" y="1857199"/>
            <a:ext cx="2185911" cy="1229575"/>
          </a:xfrm>
          <a:custGeom>
            <a:avLst/>
            <a:gdLst/>
            <a:ahLst/>
            <a:cxnLst/>
            <a:rect r="r" b="b" t="t" l="l"/>
            <a:pathLst>
              <a:path h="1229575" w="2185911">
                <a:moveTo>
                  <a:pt x="0" y="0"/>
                </a:moveTo>
                <a:lnTo>
                  <a:pt x="2185911" y="0"/>
                </a:lnTo>
                <a:lnTo>
                  <a:pt x="2185911" y="1229575"/>
                </a:lnTo>
                <a:lnTo>
                  <a:pt x="0" y="1229575"/>
                </a:lnTo>
                <a:lnTo>
                  <a:pt x="0" y="0"/>
                </a:lnTo>
                <a:close/>
              </a:path>
            </a:pathLst>
          </a:custGeom>
          <a:blipFill>
            <a:blip r:embed="rId9"/>
            <a:stretch>
              <a:fillRect l="0" t="0" r="0" b="0"/>
            </a:stretch>
          </a:blipFill>
        </p:spPr>
      </p:sp>
      <p:sp>
        <p:nvSpPr>
          <p:cNvPr name="Freeform 8" id="8"/>
          <p:cNvSpPr/>
          <p:nvPr/>
        </p:nvSpPr>
        <p:spPr>
          <a:xfrm flipH="false" flipV="false" rot="0">
            <a:off x="731520" y="3136762"/>
            <a:ext cx="2185911" cy="1229575"/>
          </a:xfrm>
          <a:custGeom>
            <a:avLst/>
            <a:gdLst/>
            <a:ahLst/>
            <a:cxnLst/>
            <a:rect r="r" b="b" t="t" l="l"/>
            <a:pathLst>
              <a:path h="1229575" w="2185911">
                <a:moveTo>
                  <a:pt x="0" y="0"/>
                </a:moveTo>
                <a:lnTo>
                  <a:pt x="2185911" y="0"/>
                </a:lnTo>
                <a:lnTo>
                  <a:pt x="2185911" y="1229575"/>
                </a:lnTo>
                <a:lnTo>
                  <a:pt x="0" y="1229575"/>
                </a:lnTo>
                <a:lnTo>
                  <a:pt x="0" y="0"/>
                </a:lnTo>
                <a:close/>
              </a:path>
            </a:pathLst>
          </a:custGeom>
          <a:blipFill>
            <a:blip r:embed="rId10"/>
            <a:stretch>
              <a:fillRect l="0" t="0" r="0" b="0"/>
            </a:stretch>
          </a:blipFill>
        </p:spPr>
      </p:sp>
      <p:sp>
        <p:nvSpPr>
          <p:cNvPr name="Freeform 9" id="9"/>
          <p:cNvSpPr/>
          <p:nvPr/>
        </p:nvSpPr>
        <p:spPr>
          <a:xfrm flipH="false" flipV="false" rot="0">
            <a:off x="731520" y="4413962"/>
            <a:ext cx="2185911" cy="1229575"/>
          </a:xfrm>
          <a:custGeom>
            <a:avLst/>
            <a:gdLst/>
            <a:ahLst/>
            <a:cxnLst/>
            <a:rect r="r" b="b" t="t" l="l"/>
            <a:pathLst>
              <a:path h="1229575" w="2185911">
                <a:moveTo>
                  <a:pt x="0" y="0"/>
                </a:moveTo>
                <a:lnTo>
                  <a:pt x="2185911" y="0"/>
                </a:lnTo>
                <a:lnTo>
                  <a:pt x="2185911" y="1229575"/>
                </a:lnTo>
                <a:lnTo>
                  <a:pt x="0" y="1229575"/>
                </a:lnTo>
                <a:lnTo>
                  <a:pt x="0" y="0"/>
                </a:lnTo>
                <a:close/>
              </a:path>
            </a:pathLst>
          </a:custGeom>
          <a:blipFill>
            <a:blip r:embed="rId11"/>
            <a:stretch>
              <a:fillRect l="0" t="0" r="0" b="0"/>
            </a:stretch>
          </a:blipFill>
        </p:spPr>
      </p:sp>
      <p:sp>
        <p:nvSpPr>
          <p:cNvPr name="TextBox 10" id="10"/>
          <p:cNvSpPr txBox="true"/>
          <p:nvPr/>
        </p:nvSpPr>
        <p:spPr>
          <a:xfrm rot="0">
            <a:off x="478695" y="630348"/>
            <a:ext cx="8796210" cy="71704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SPREADING AWARENESS</a:t>
            </a:r>
          </a:p>
        </p:txBody>
      </p:sp>
      <p:sp>
        <p:nvSpPr>
          <p:cNvPr name="TextBox 11" id="11"/>
          <p:cNvSpPr txBox="true"/>
          <p:nvPr/>
        </p:nvSpPr>
        <p:spPr>
          <a:xfrm rot="0">
            <a:off x="475524" y="1239012"/>
            <a:ext cx="8802552" cy="39674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LET’S TALK ABOUT FATHERLESSNESS SHOW</a:t>
            </a:r>
          </a:p>
        </p:txBody>
      </p:sp>
      <p:sp>
        <p:nvSpPr>
          <p:cNvPr name="Freeform 12" id="12"/>
          <p:cNvSpPr/>
          <p:nvPr/>
        </p:nvSpPr>
        <p:spPr>
          <a:xfrm flipH="false" flipV="false" rot="0">
            <a:off x="3783845" y="1854835"/>
            <a:ext cx="2185911" cy="1229575"/>
          </a:xfrm>
          <a:custGeom>
            <a:avLst/>
            <a:gdLst/>
            <a:ahLst/>
            <a:cxnLst/>
            <a:rect r="r" b="b" t="t" l="l"/>
            <a:pathLst>
              <a:path h="1229575" w="2185911">
                <a:moveTo>
                  <a:pt x="0" y="0"/>
                </a:moveTo>
                <a:lnTo>
                  <a:pt x="2185910" y="0"/>
                </a:lnTo>
                <a:lnTo>
                  <a:pt x="2185910" y="1229575"/>
                </a:lnTo>
                <a:lnTo>
                  <a:pt x="0" y="1229575"/>
                </a:lnTo>
                <a:lnTo>
                  <a:pt x="0" y="0"/>
                </a:lnTo>
                <a:close/>
              </a:path>
            </a:pathLst>
          </a:custGeom>
          <a:blipFill>
            <a:blip r:embed="rId12"/>
            <a:stretch>
              <a:fillRect l="0" t="0" r="0" b="0"/>
            </a:stretch>
          </a:blipFill>
        </p:spPr>
      </p:sp>
      <p:sp>
        <p:nvSpPr>
          <p:cNvPr name="Freeform 13" id="13"/>
          <p:cNvSpPr/>
          <p:nvPr/>
        </p:nvSpPr>
        <p:spPr>
          <a:xfrm flipH="false" flipV="false" rot="0">
            <a:off x="3783845" y="3134399"/>
            <a:ext cx="2185911" cy="1229575"/>
          </a:xfrm>
          <a:custGeom>
            <a:avLst/>
            <a:gdLst/>
            <a:ahLst/>
            <a:cxnLst/>
            <a:rect r="r" b="b" t="t" l="l"/>
            <a:pathLst>
              <a:path h="1229575" w="2185911">
                <a:moveTo>
                  <a:pt x="0" y="0"/>
                </a:moveTo>
                <a:lnTo>
                  <a:pt x="2185910" y="0"/>
                </a:lnTo>
                <a:lnTo>
                  <a:pt x="2185910" y="1229574"/>
                </a:lnTo>
                <a:lnTo>
                  <a:pt x="0" y="1229574"/>
                </a:lnTo>
                <a:lnTo>
                  <a:pt x="0" y="0"/>
                </a:lnTo>
                <a:close/>
              </a:path>
            </a:pathLst>
          </a:custGeom>
          <a:blipFill>
            <a:blip r:embed="rId13"/>
            <a:stretch>
              <a:fillRect l="0" t="0" r="0" b="0"/>
            </a:stretch>
          </a:blipFill>
        </p:spPr>
      </p:sp>
      <p:sp>
        <p:nvSpPr>
          <p:cNvPr name="Freeform 14" id="14"/>
          <p:cNvSpPr/>
          <p:nvPr/>
        </p:nvSpPr>
        <p:spPr>
          <a:xfrm flipH="false" flipV="false" rot="0">
            <a:off x="3783845" y="4411598"/>
            <a:ext cx="2185911" cy="1229575"/>
          </a:xfrm>
          <a:custGeom>
            <a:avLst/>
            <a:gdLst/>
            <a:ahLst/>
            <a:cxnLst/>
            <a:rect r="r" b="b" t="t" l="l"/>
            <a:pathLst>
              <a:path h="1229575" w="2185911">
                <a:moveTo>
                  <a:pt x="0" y="0"/>
                </a:moveTo>
                <a:lnTo>
                  <a:pt x="2185910" y="0"/>
                </a:lnTo>
                <a:lnTo>
                  <a:pt x="2185910" y="1229575"/>
                </a:lnTo>
                <a:lnTo>
                  <a:pt x="0" y="1229575"/>
                </a:lnTo>
                <a:lnTo>
                  <a:pt x="0" y="0"/>
                </a:lnTo>
                <a:close/>
              </a:path>
            </a:pathLst>
          </a:custGeom>
          <a:blipFill>
            <a:blip r:embed="rId14"/>
            <a:stretch>
              <a:fillRect l="0" t="0" r="0" b="0"/>
            </a:stretch>
          </a:blipFill>
        </p:spPr>
      </p:sp>
      <p:sp>
        <p:nvSpPr>
          <p:cNvPr name="Freeform 15" id="15"/>
          <p:cNvSpPr/>
          <p:nvPr/>
        </p:nvSpPr>
        <p:spPr>
          <a:xfrm flipH="false" flipV="false" rot="0">
            <a:off x="6836169" y="1856017"/>
            <a:ext cx="2185911" cy="1229575"/>
          </a:xfrm>
          <a:custGeom>
            <a:avLst/>
            <a:gdLst/>
            <a:ahLst/>
            <a:cxnLst/>
            <a:rect r="r" b="b" t="t" l="l"/>
            <a:pathLst>
              <a:path h="1229575" w="2185911">
                <a:moveTo>
                  <a:pt x="0" y="0"/>
                </a:moveTo>
                <a:lnTo>
                  <a:pt x="2185911" y="0"/>
                </a:lnTo>
                <a:lnTo>
                  <a:pt x="2185911" y="1229575"/>
                </a:lnTo>
                <a:lnTo>
                  <a:pt x="0" y="1229575"/>
                </a:lnTo>
                <a:lnTo>
                  <a:pt x="0" y="0"/>
                </a:lnTo>
                <a:close/>
              </a:path>
            </a:pathLst>
          </a:custGeom>
          <a:blipFill>
            <a:blip r:embed="rId15"/>
            <a:stretch>
              <a:fillRect l="0" t="0" r="0" b="0"/>
            </a:stretch>
          </a:blipFill>
        </p:spPr>
      </p:sp>
      <p:sp>
        <p:nvSpPr>
          <p:cNvPr name="Freeform 16" id="16"/>
          <p:cNvSpPr/>
          <p:nvPr/>
        </p:nvSpPr>
        <p:spPr>
          <a:xfrm flipH="false" flipV="false" rot="0">
            <a:off x="6836169" y="3135580"/>
            <a:ext cx="2185911" cy="1229575"/>
          </a:xfrm>
          <a:custGeom>
            <a:avLst/>
            <a:gdLst/>
            <a:ahLst/>
            <a:cxnLst/>
            <a:rect r="r" b="b" t="t" l="l"/>
            <a:pathLst>
              <a:path h="1229575" w="2185911">
                <a:moveTo>
                  <a:pt x="0" y="0"/>
                </a:moveTo>
                <a:lnTo>
                  <a:pt x="2185911" y="0"/>
                </a:lnTo>
                <a:lnTo>
                  <a:pt x="2185911" y="1229575"/>
                </a:lnTo>
                <a:lnTo>
                  <a:pt x="0" y="1229575"/>
                </a:lnTo>
                <a:lnTo>
                  <a:pt x="0" y="0"/>
                </a:lnTo>
                <a:close/>
              </a:path>
            </a:pathLst>
          </a:custGeom>
          <a:blipFill>
            <a:blip r:embed="rId16"/>
            <a:stretch>
              <a:fillRect l="0" t="0" r="0" b="0"/>
            </a:stretch>
          </a:blipFill>
        </p:spPr>
      </p:sp>
      <p:sp>
        <p:nvSpPr>
          <p:cNvPr name="Freeform 17" id="17"/>
          <p:cNvSpPr/>
          <p:nvPr/>
        </p:nvSpPr>
        <p:spPr>
          <a:xfrm flipH="false" flipV="false" rot="0">
            <a:off x="6836169" y="4412780"/>
            <a:ext cx="2185911" cy="1229575"/>
          </a:xfrm>
          <a:custGeom>
            <a:avLst/>
            <a:gdLst/>
            <a:ahLst/>
            <a:cxnLst/>
            <a:rect r="r" b="b" t="t" l="l"/>
            <a:pathLst>
              <a:path h="1229575" w="2185911">
                <a:moveTo>
                  <a:pt x="0" y="0"/>
                </a:moveTo>
                <a:lnTo>
                  <a:pt x="2185911" y="0"/>
                </a:lnTo>
                <a:lnTo>
                  <a:pt x="2185911" y="1229575"/>
                </a:lnTo>
                <a:lnTo>
                  <a:pt x="0" y="1229575"/>
                </a:lnTo>
                <a:lnTo>
                  <a:pt x="0" y="0"/>
                </a:lnTo>
                <a:close/>
              </a:path>
            </a:pathLst>
          </a:custGeom>
          <a:blipFill>
            <a:blip r:embed="rId17"/>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78695" y="822877"/>
            <a:ext cx="8796210" cy="71704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UNIQUE RESOURCES</a:t>
            </a:r>
          </a:p>
        </p:txBody>
      </p:sp>
      <p:sp>
        <p:nvSpPr>
          <p:cNvPr name="Freeform 4" id="4"/>
          <p:cNvSpPr/>
          <p:nvPr/>
        </p:nvSpPr>
        <p:spPr>
          <a:xfrm flipH="false" flipV="false" rot="0">
            <a:off x="6356913" y="1539919"/>
            <a:ext cx="3006892" cy="2743166"/>
          </a:xfrm>
          <a:custGeom>
            <a:avLst/>
            <a:gdLst/>
            <a:ahLst/>
            <a:cxnLst/>
            <a:rect r="r" b="b" t="t" l="l"/>
            <a:pathLst>
              <a:path h="2743166" w="3006892">
                <a:moveTo>
                  <a:pt x="0" y="0"/>
                </a:moveTo>
                <a:lnTo>
                  <a:pt x="3006892" y="0"/>
                </a:lnTo>
                <a:lnTo>
                  <a:pt x="3006892" y="2743165"/>
                </a:lnTo>
                <a:lnTo>
                  <a:pt x="0" y="2743165"/>
                </a:lnTo>
                <a:lnTo>
                  <a:pt x="0" y="0"/>
                </a:lnTo>
                <a:close/>
              </a:path>
            </a:pathLst>
          </a:custGeom>
          <a:blipFill>
            <a:blip r:embed="rId4"/>
            <a:stretch>
              <a:fillRect l="0" t="-45944" r="-2759" b="-22173"/>
            </a:stretch>
          </a:blipFill>
        </p:spPr>
      </p:sp>
      <p:sp>
        <p:nvSpPr>
          <p:cNvPr name="Freeform 5" id="5"/>
          <p:cNvSpPr/>
          <p:nvPr/>
        </p:nvSpPr>
        <p:spPr>
          <a:xfrm flipH="false" flipV="false" rot="0">
            <a:off x="478695" y="1789829"/>
            <a:ext cx="1651108" cy="2371430"/>
          </a:xfrm>
          <a:custGeom>
            <a:avLst/>
            <a:gdLst/>
            <a:ahLst/>
            <a:cxnLst/>
            <a:rect r="r" b="b" t="t" l="l"/>
            <a:pathLst>
              <a:path h="2371430" w="1651108">
                <a:moveTo>
                  <a:pt x="0" y="0"/>
                </a:moveTo>
                <a:lnTo>
                  <a:pt x="1651108" y="0"/>
                </a:lnTo>
                <a:lnTo>
                  <a:pt x="1651108" y="2371431"/>
                </a:lnTo>
                <a:lnTo>
                  <a:pt x="0" y="2371431"/>
                </a:lnTo>
                <a:lnTo>
                  <a:pt x="0" y="0"/>
                </a:lnTo>
                <a:close/>
              </a:path>
            </a:pathLst>
          </a:custGeom>
          <a:blipFill>
            <a:blip r:embed="rId5"/>
            <a:stretch>
              <a:fillRect l="0" t="0" r="0" b="0"/>
            </a:stretch>
          </a:blipFill>
        </p:spPr>
      </p:sp>
      <p:sp>
        <p:nvSpPr>
          <p:cNvPr name="Freeform 6" id="6"/>
          <p:cNvSpPr/>
          <p:nvPr/>
        </p:nvSpPr>
        <p:spPr>
          <a:xfrm flipH="false" flipV="false" rot="0">
            <a:off x="388751" y="4283084"/>
            <a:ext cx="1828778" cy="1866100"/>
          </a:xfrm>
          <a:custGeom>
            <a:avLst/>
            <a:gdLst/>
            <a:ahLst/>
            <a:cxnLst/>
            <a:rect r="r" b="b" t="t" l="l"/>
            <a:pathLst>
              <a:path h="1866100" w="1828778">
                <a:moveTo>
                  <a:pt x="0" y="0"/>
                </a:moveTo>
                <a:lnTo>
                  <a:pt x="1828777" y="0"/>
                </a:lnTo>
                <a:lnTo>
                  <a:pt x="1828777" y="1866100"/>
                </a:lnTo>
                <a:lnTo>
                  <a:pt x="0" y="1866100"/>
                </a:lnTo>
                <a:lnTo>
                  <a:pt x="0" y="0"/>
                </a:lnTo>
                <a:close/>
              </a:path>
            </a:pathLst>
          </a:custGeom>
          <a:blipFill>
            <a:blip r:embed="rId6"/>
            <a:stretch>
              <a:fillRect l="0" t="0" r="0" b="0"/>
            </a:stretch>
          </a:blipFill>
        </p:spPr>
      </p:sp>
      <p:sp>
        <p:nvSpPr>
          <p:cNvPr name="Freeform 7" id="7"/>
          <p:cNvSpPr/>
          <p:nvPr/>
        </p:nvSpPr>
        <p:spPr>
          <a:xfrm flipH="false" flipV="false" rot="0">
            <a:off x="2382628" y="1792890"/>
            <a:ext cx="1628918" cy="2375213"/>
          </a:xfrm>
          <a:custGeom>
            <a:avLst/>
            <a:gdLst/>
            <a:ahLst/>
            <a:cxnLst/>
            <a:rect r="r" b="b" t="t" l="l"/>
            <a:pathLst>
              <a:path h="2375213" w="1628918">
                <a:moveTo>
                  <a:pt x="0" y="0"/>
                </a:moveTo>
                <a:lnTo>
                  <a:pt x="1628919" y="0"/>
                </a:lnTo>
                <a:lnTo>
                  <a:pt x="1628919" y="2375213"/>
                </a:lnTo>
                <a:lnTo>
                  <a:pt x="0" y="2375213"/>
                </a:lnTo>
                <a:lnTo>
                  <a:pt x="0" y="0"/>
                </a:lnTo>
                <a:close/>
              </a:path>
            </a:pathLst>
          </a:custGeom>
          <a:blipFill>
            <a:blip r:embed="rId7"/>
            <a:stretch>
              <a:fillRect l="-22907" t="0" r="-22907" b="0"/>
            </a:stretch>
          </a:blipFill>
        </p:spPr>
      </p:sp>
      <p:sp>
        <p:nvSpPr>
          <p:cNvPr name="Freeform 8" id="8"/>
          <p:cNvSpPr/>
          <p:nvPr/>
        </p:nvSpPr>
        <p:spPr>
          <a:xfrm flipH="false" flipV="false" rot="0">
            <a:off x="4215736" y="1792890"/>
            <a:ext cx="1631608" cy="2368370"/>
          </a:xfrm>
          <a:custGeom>
            <a:avLst/>
            <a:gdLst/>
            <a:ahLst/>
            <a:cxnLst/>
            <a:rect r="r" b="b" t="t" l="l"/>
            <a:pathLst>
              <a:path h="2368370" w="1631608">
                <a:moveTo>
                  <a:pt x="0" y="0"/>
                </a:moveTo>
                <a:lnTo>
                  <a:pt x="1631608" y="0"/>
                </a:lnTo>
                <a:lnTo>
                  <a:pt x="1631608" y="2368370"/>
                </a:lnTo>
                <a:lnTo>
                  <a:pt x="0" y="2368370"/>
                </a:lnTo>
                <a:lnTo>
                  <a:pt x="0" y="0"/>
                </a:lnTo>
                <a:close/>
              </a:path>
            </a:pathLst>
          </a:custGeom>
          <a:blipFill>
            <a:blip r:embed="rId8"/>
            <a:stretch>
              <a:fillRect l="-22351" t="0" r="-22804" b="0"/>
            </a:stretch>
          </a:blipFill>
        </p:spPr>
      </p:sp>
      <p:sp>
        <p:nvSpPr>
          <p:cNvPr name="Freeform 9" id="9"/>
          <p:cNvSpPr/>
          <p:nvPr/>
        </p:nvSpPr>
        <p:spPr>
          <a:xfrm flipH="false" flipV="false" rot="0">
            <a:off x="4380836" y="4269703"/>
            <a:ext cx="1855892" cy="1884154"/>
          </a:xfrm>
          <a:custGeom>
            <a:avLst/>
            <a:gdLst/>
            <a:ahLst/>
            <a:cxnLst/>
            <a:rect r="r" b="b" t="t" l="l"/>
            <a:pathLst>
              <a:path h="1884154" w="1855892">
                <a:moveTo>
                  <a:pt x="0" y="0"/>
                </a:moveTo>
                <a:lnTo>
                  <a:pt x="1855892" y="0"/>
                </a:lnTo>
                <a:lnTo>
                  <a:pt x="1855892" y="1884153"/>
                </a:lnTo>
                <a:lnTo>
                  <a:pt x="0" y="1884153"/>
                </a:lnTo>
                <a:lnTo>
                  <a:pt x="0" y="0"/>
                </a:lnTo>
                <a:close/>
              </a:path>
            </a:pathLst>
          </a:custGeom>
          <a:blipFill>
            <a:blip r:embed="rId9"/>
            <a:stretch>
              <a:fillRect l="0" t="0" r="0" b="0"/>
            </a:stretch>
          </a:blipFill>
        </p:spPr>
      </p:sp>
      <p:sp>
        <p:nvSpPr>
          <p:cNvPr name="Freeform 10" id="10"/>
          <p:cNvSpPr/>
          <p:nvPr/>
        </p:nvSpPr>
        <p:spPr>
          <a:xfrm flipH="false" flipV="false" rot="0">
            <a:off x="2382628" y="4269703"/>
            <a:ext cx="1833108" cy="1879482"/>
          </a:xfrm>
          <a:custGeom>
            <a:avLst/>
            <a:gdLst/>
            <a:ahLst/>
            <a:cxnLst/>
            <a:rect r="r" b="b" t="t" l="l"/>
            <a:pathLst>
              <a:path h="1879482" w="1833108">
                <a:moveTo>
                  <a:pt x="0" y="0"/>
                </a:moveTo>
                <a:lnTo>
                  <a:pt x="1833108" y="0"/>
                </a:lnTo>
                <a:lnTo>
                  <a:pt x="1833108" y="1879481"/>
                </a:lnTo>
                <a:lnTo>
                  <a:pt x="0" y="1879481"/>
                </a:lnTo>
                <a:lnTo>
                  <a:pt x="0" y="0"/>
                </a:lnTo>
                <a:close/>
              </a:path>
            </a:pathLst>
          </a:custGeom>
          <a:blipFill>
            <a:blip r:embed="rId10"/>
            <a:stretch>
              <a:fillRect l="-638" t="-281" r="-638" b="0"/>
            </a:stretch>
          </a:blipFill>
        </p:spPr>
      </p:sp>
      <p:sp>
        <p:nvSpPr>
          <p:cNvPr name="Freeform 11" id="11"/>
          <p:cNvSpPr/>
          <p:nvPr/>
        </p:nvSpPr>
        <p:spPr>
          <a:xfrm flipH="false" flipV="false" rot="0">
            <a:off x="6486917" y="4377160"/>
            <a:ext cx="2746885" cy="1972763"/>
          </a:xfrm>
          <a:custGeom>
            <a:avLst/>
            <a:gdLst/>
            <a:ahLst/>
            <a:cxnLst/>
            <a:rect r="r" b="b" t="t" l="l"/>
            <a:pathLst>
              <a:path h="1972763" w="2746885">
                <a:moveTo>
                  <a:pt x="0" y="0"/>
                </a:moveTo>
                <a:lnTo>
                  <a:pt x="2746884" y="0"/>
                </a:lnTo>
                <a:lnTo>
                  <a:pt x="2746884" y="1972762"/>
                </a:lnTo>
                <a:lnTo>
                  <a:pt x="0" y="1972762"/>
                </a:lnTo>
                <a:lnTo>
                  <a:pt x="0" y="0"/>
                </a:lnTo>
                <a:close/>
              </a:path>
            </a:pathLst>
          </a:custGeom>
          <a:blipFill>
            <a:blip r:embed="rId11"/>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78695" y="822877"/>
            <a:ext cx="8796210" cy="71704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SPEAKING</a:t>
            </a:r>
          </a:p>
        </p:txBody>
      </p:sp>
      <p:sp>
        <p:nvSpPr>
          <p:cNvPr name="TextBox 4" id="4"/>
          <p:cNvSpPr txBox="true"/>
          <p:nvPr/>
        </p:nvSpPr>
        <p:spPr>
          <a:xfrm rot="0">
            <a:off x="455748" y="1425619"/>
            <a:ext cx="8904152" cy="79679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P</a:t>
            </a:r>
            <a:r>
              <a:rPr lang="en-US" sz="2600" spc="26">
                <a:solidFill>
                  <a:srgbClr val="FFFFFF"/>
                </a:solidFill>
                <a:latin typeface="Montserrat Light Bold"/>
              </a:rPr>
              <a:t>RISONS - YOUTH DETENTION CENTERS - PUBLIC &amp; CHRISTIAN SCHOOLS - CONFERENCES - CAMPS</a:t>
            </a:r>
          </a:p>
        </p:txBody>
      </p:sp>
      <p:sp>
        <p:nvSpPr>
          <p:cNvPr name="Freeform 5" id="5"/>
          <p:cNvSpPr/>
          <p:nvPr/>
        </p:nvSpPr>
        <p:spPr>
          <a:xfrm flipH="false" flipV="false" rot="0">
            <a:off x="455748" y="2336717"/>
            <a:ext cx="3104807" cy="2195318"/>
          </a:xfrm>
          <a:custGeom>
            <a:avLst/>
            <a:gdLst/>
            <a:ahLst/>
            <a:cxnLst/>
            <a:rect r="r" b="b" t="t" l="l"/>
            <a:pathLst>
              <a:path h="2195318" w="3104807">
                <a:moveTo>
                  <a:pt x="0" y="0"/>
                </a:moveTo>
                <a:lnTo>
                  <a:pt x="3104806" y="0"/>
                </a:lnTo>
                <a:lnTo>
                  <a:pt x="3104806" y="2195318"/>
                </a:lnTo>
                <a:lnTo>
                  <a:pt x="0" y="2195318"/>
                </a:lnTo>
                <a:lnTo>
                  <a:pt x="0" y="0"/>
                </a:lnTo>
                <a:close/>
              </a:path>
            </a:pathLst>
          </a:custGeom>
          <a:blipFill>
            <a:blip r:embed="rId4"/>
            <a:stretch>
              <a:fillRect l="-15191" t="-13828" r="-8929" b="-17828"/>
            </a:stretch>
          </a:blipFill>
        </p:spPr>
      </p:sp>
      <p:sp>
        <p:nvSpPr>
          <p:cNvPr name="Freeform 6" id="6"/>
          <p:cNvSpPr/>
          <p:nvPr/>
        </p:nvSpPr>
        <p:spPr>
          <a:xfrm flipH="false" flipV="false" rot="0">
            <a:off x="467991" y="4633635"/>
            <a:ext cx="8806915" cy="1866182"/>
          </a:xfrm>
          <a:custGeom>
            <a:avLst/>
            <a:gdLst/>
            <a:ahLst/>
            <a:cxnLst/>
            <a:rect r="r" b="b" t="t" l="l"/>
            <a:pathLst>
              <a:path h="1866182" w="8806915">
                <a:moveTo>
                  <a:pt x="0" y="0"/>
                </a:moveTo>
                <a:lnTo>
                  <a:pt x="8806914" y="0"/>
                </a:lnTo>
                <a:lnTo>
                  <a:pt x="8806914" y="1866181"/>
                </a:lnTo>
                <a:lnTo>
                  <a:pt x="0" y="1866181"/>
                </a:lnTo>
                <a:lnTo>
                  <a:pt x="0" y="0"/>
                </a:lnTo>
                <a:close/>
              </a:path>
            </a:pathLst>
          </a:custGeom>
          <a:blipFill>
            <a:blip r:embed="rId5"/>
            <a:stretch>
              <a:fillRect l="0" t="-731" r="0" b="-731"/>
            </a:stretch>
          </a:blipFill>
        </p:spPr>
      </p:sp>
      <p:sp>
        <p:nvSpPr>
          <p:cNvPr name="Freeform 7" id="7"/>
          <p:cNvSpPr/>
          <p:nvPr/>
        </p:nvSpPr>
        <p:spPr>
          <a:xfrm flipH="false" flipV="false" rot="0">
            <a:off x="3824801" y="2336717"/>
            <a:ext cx="1650492" cy="2200656"/>
          </a:xfrm>
          <a:custGeom>
            <a:avLst/>
            <a:gdLst/>
            <a:ahLst/>
            <a:cxnLst/>
            <a:rect r="r" b="b" t="t" l="l"/>
            <a:pathLst>
              <a:path h="2200656" w="1650492">
                <a:moveTo>
                  <a:pt x="0" y="0"/>
                </a:moveTo>
                <a:lnTo>
                  <a:pt x="1650492" y="0"/>
                </a:lnTo>
                <a:lnTo>
                  <a:pt x="1650492" y="2200656"/>
                </a:lnTo>
                <a:lnTo>
                  <a:pt x="0" y="2200656"/>
                </a:lnTo>
                <a:lnTo>
                  <a:pt x="0" y="0"/>
                </a:lnTo>
                <a:close/>
              </a:path>
            </a:pathLst>
          </a:custGeom>
          <a:blipFill>
            <a:blip r:embed="rId6"/>
            <a:stretch>
              <a:fillRect l="0" t="0" r="0" b="0"/>
            </a:stretch>
          </a:blipFill>
        </p:spPr>
      </p:sp>
      <p:sp>
        <p:nvSpPr>
          <p:cNvPr name="Freeform 8" id="8"/>
          <p:cNvSpPr/>
          <p:nvPr/>
        </p:nvSpPr>
        <p:spPr>
          <a:xfrm flipH="false" flipV="false" rot="0">
            <a:off x="5737193" y="2336717"/>
            <a:ext cx="3537712" cy="2208784"/>
          </a:xfrm>
          <a:custGeom>
            <a:avLst/>
            <a:gdLst/>
            <a:ahLst/>
            <a:cxnLst/>
            <a:rect r="r" b="b" t="t" l="l"/>
            <a:pathLst>
              <a:path h="2208784" w="3537712">
                <a:moveTo>
                  <a:pt x="0" y="0"/>
                </a:moveTo>
                <a:lnTo>
                  <a:pt x="3537712" y="0"/>
                </a:lnTo>
                <a:lnTo>
                  <a:pt x="3537712" y="2208784"/>
                </a:lnTo>
                <a:lnTo>
                  <a:pt x="0" y="2208784"/>
                </a:lnTo>
                <a:lnTo>
                  <a:pt x="0" y="0"/>
                </a:lnTo>
                <a:close/>
              </a:path>
            </a:pathLst>
          </a:custGeom>
          <a:blipFill>
            <a:blip r:embed="rId7"/>
            <a:stretch>
              <a:fillRect l="0" t="0" r="0" b="-20124"/>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TextBox 3" id="3"/>
          <p:cNvSpPr txBox="true"/>
          <p:nvPr/>
        </p:nvSpPr>
        <p:spPr>
          <a:xfrm rot="0">
            <a:off x="478695" y="918210"/>
            <a:ext cx="8796210" cy="214579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PARTNERING WITH LOCAL CHURCHES IN FATHERLESS MINISTRY</a:t>
            </a:r>
          </a:p>
        </p:txBody>
      </p:sp>
      <p:sp>
        <p:nvSpPr>
          <p:cNvPr name="TextBox 4" id="4"/>
          <p:cNvSpPr txBox="true"/>
          <p:nvPr/>
        </p:nvSpPr>
        <p:spPr>
          <a:xfrm rot="0">
            <a:off x="2361474" y="3857625"/>
            <a:ext cx="5030652" cy="2797048"/>
          </a:xfrm>
          <a:prstGeom prst="rect">
            <a:avLst/>
          </a:prstGeom>
        </p:spPr>
        <p:txBody>
          <a:bodyPr anchor="t" rtlCol="false" tIns="0" lIns="0" bIns="0" rIns="0">
            <a:spAutoFit/>
          </a:bodyPr>
          <a:lstStyle/>
          <a:p>
            <a:pPr algn="l" marL="429260" indent="-214630" lvl="1">
              <a:lnSpc>
                <a:spcPts val="3146"/>
              </a:lnSpc>
              <a:buFont typeface="Arial"/>
              <a:buChar char="•"/>
            </a:pPr>
            <a:r>
              <a:rPr lang="en-US" sz="2600" spc="26">
                <a:solidFill>
                  <a:srgbClr val="1D2D60"/>
                </a:solidFill>
                <a:latin typeface="Montserrat Light Bold"/>
              </a:rPr>
              <a:t>FATHERLESS CHILDREN</a:t>
            </a:r>
          </a:p>
          <a:p>
            <a:pPr algn="l" marL="429260" indent="-214630" lvl="1">
              <a:lnSpc>
                <a:spcPts val="3146"/>
              </a:lnSpc>
              <a:buFont typeface="Arial"/>
              <a:buChar char="•"/>
            </a:pPr>
            <a:r>
              <a:rPr lang="en-US" sz="2600" spc="26">
                <a:solidFill>
                  <a:srgbClr val="1D2D60"/>
                </a:solidFill>
                <a:latin typeface="Montserrat Light Bold"/>
              </a:rPr>
              <a:t>MENTORING</a:t>
            </a:r>
          </a:p>
          <a:p>
            <a:pPr algn="l" marL="429260" indent="-214630" lvl="1">
              <a:lnSpc>
                <a:spcPts val="3146"/>
              </a:lnSpc>
              <a:buFont typeface="Arial"/>
              <a:buChar char="•"/>
            </a:pPr>
            <a:r>
              <a:rPr lang="en-US" sz="2600" spc="26">
                <a:solidFill>
                  <a:srgbClr val="1D2D60"/>
                </a:solidFill>
                <a:latin typeface="Montserrat Light Bold"/>
              </a:rPr>
              <a:t>SINGLE MOMS</a:t>
            </a:r>
          </a:p>
          <a:p>
            <a:pPr algn="l" marL="429260" indent="-214630" lvl="1">
              <a:lnSpc>
                <a:spcPts val="3146"/>
              </a:lnSpc>
              <a:buFont typeface="Arial"/>
              <a:buChar char="•"/>
            </a:pPr>
            <a:r>
              <a:rPr lang="en-US" sz="2600" spc="26">
                <a:solidFill>
                  <a:srgbClr val="1D2D60"/>
                </a:solidFill>
                <a:latin typeface="Montserrat Light Bold"/>
              </a:rPr>
              <a:t>FATHERLESS TEEN GIRLS</a:t>
            </a:r>
          </a:p>
          <a:p>
            <a:pPr algn="l" marL="429260" indent="-214630" lvl="1">
              <a:lnSpc>
                <a:spcPts val="3146"/>
              </a:lnSpc>
              <a:buFont typeface="Arial"/>
              <a:buChar char="•"/>
            </a:pPr>
            <a:r>
              <a:rPr lang="en-US" sz="2600" spc="26">
                <a:solidFill>
                  <a:srgbClr val="1D2D60"/>
                </a:solidFill>
                <a:latin typeface="Montserrat Light Bold"/>
              </a:rPr>
              <a:t>FATHERLESS TEEN GUYS</a:t>
            </a:r>
          </a:p>
          <a:p>
            <a:pPr algn="l" marL="429260" indent="-214630" lvl="1">
              <a:lnSpc>
                <a:spcPts val="3146"/>
              </a:lnSpc>
              <a:buFont typeface="Arial"/>
              <a:buChar char="•"/>
            </a:pPr>
            <a:r>
              <a:rPr lang="en-US" sz="2600" spc="26">
                <a:solidFill>
                  <a:srgbClr val="1D2D60"/>
                </a:solidFill>
                <a:latin typeface="Montserrat Light Bold"/>
              </a:rPr>
              <a:t>GRANDPARENTS RAISING THEIR GRANDCHILDREN</a:t>
            </a:r>
          </a:p>
        </p:txBody>
      </p:sp>
      <p:sp>
        <p:nvSpPr>
          <p:cNvPr name="TextBox 5" id="5"/>
          <p:cNvSpPr txBox="true"/>
          <p:nvPr/>
        </p:nvSpPr>
        <p:spPr>
          <a:xfrm rot="0">
            <a:off x="424724" y="3260852"/>
            <a:ext cx="8904152" cy="39674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UNDERSTAND AND EFFECTIVELY MINISTER TO:</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Freeform 3" id="3"/>
          <p:cNvSpPr/>
          <p:nvPr/>
        </p:nvSpPr>
        <p:spPr>
          <a:xfrm flipH="false" flipV="false" rot="0">
            <a:off x="1551825" y="3149854"/>
            <a:ext cx="6649951" cy="3713333"/>
          </a:xfrm>
          <a:custGeom>
            <a:avLst/>
            <a:gdLst/>
            <a:ahLst/>
            <a:cxnLst/>
            <a:rect r="r" b="b" t="t" l="l"/>
            <a:pathLst>
              <a:path h="3713333" w="6649951">
                <a:moveTo>
                  <a:pt x="0" y="0"/>
                </a:moveTo>
                <a:lnTo>
                  <a:pt x="6649950" y="0"/>
                </a:lnTo>
                <a:lnTo>
                  <a:pt x="6649950" y="3713333"/>
                </a:lnTo>
                <a:lnTo>
                  <a:pt x="0" y="3713333"/>
                </a:lnTo>
                <a:lnTo>
                  <a:pt x="0" y="0"/>
                </a:lnTo>
                <a:close/>
              </a:path>
            </a:pathLst>
          </a:custGeom>
          <a:blipFill>
            <a:blip r:embed="rId4"/>
            <a:stretch>
              <a:fillRect l="0" t="0" r="0" b="0"/>
            </a:stretch>
          </a:blipFill>
        </p:spPr>
      </p:sp>
      <p:sp>
        <p:nvSpPr>
          <p:cNvPr name="TextBox 4" id="4"/>
          <p:cNvSpPr txBox="true"/>
          <p:nvPr/>
        </p:nvSpPr>
        <p:spPr>
          <a:xfrm rot="0">
            <a:off x="478695" y="503096"/>
            <a:ext cx="8796210" cy="2145792"/>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PARTNERING WITH LOCAL CHURCHES IN FATHERLESS MINISTRY</a:t>
            </a:r>
          </a:p>
        </p:txBody>
      </p:sp>
      <p:sp>
        <p:nvSpPr>
          <p:cNvPr name="TextBox 5" id="5"/>
          <p:cNvSpPr txBox="true"/>
          <p:nvPr/>
        </p:nvSpPr>
        <p:spPr>
          <a:xfrm rot="0">
            <a:off x="424724" y="2648888"/>
            <a:ext cx="8904152" cy="39674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THE GOD IS MY DAD NETWORK</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D2D60"/>
        </a:solidFill>
      </p:bgPr>
    </p:bg>
    <p:spTree>
      <p:nvGrpSpPr>
        <p:cNvPr id="1" name=""/>
        <p:cNvGrpSpPr/>
        <p:nvPr/>
      </p:nvGrpSpPr>
      <p:grpSpPr>
        <a:xfrm>
          <a:off x="0" y="0"/>
          <a:ext cx="0" cy="0"/>
          <a:chOff x="0" y="0"/>
          <a:chExt cx="0" cy="0"/>
        </a:xfrm>
      </p:grpSpPr>
      <p:sp>
        <p:nvSpPr>
          <p:cNvPr name="Freeform 2" id="2"/>
          <p:cNvSpPr/>
          <p:nvPr/>
        </p:nvSpPr>
        <p:spPr>
          <a:xfrm flipH="false" flipV="false" rot="0">
            <a:off x="228600" y="238125"/>
            <a:ext cx="9296400" cy="6838950"/>
          </a:xfrm>
          <a:custGeom>
            <a:avLst/>
            <a:gdLst/>
            <a:ahLst/>
            <a:cxnLst/>
            <a:rect r="r" b="b" t="t" l="l"/>
            <a:pathLst>
              <a:path h="6838950" w="9296400">
                <a:moveTo>
                  <a:pt x="0" y="0"/>
                </a:moveTo>
                <a:lnTo>
                  <a:pt x="9296400" y="0"/>
                </a:lnTo>
                <a:lnTo>
                  <a:pt x="9296400" y="6838950"/>
                </a:lnTo>
                <a:lnTo>
                  <a:pt x="0" y="6838950"/>
                </a:lnTo>
                <a:lnTo>
                  <a:pt x="0" y="0"/>
                </a:lnTo>
                <a:close/>
              </a:path>
            </a:pathLst>
          </a:custGeom>
          <a:blipFill>
            <a:blip r:embed="rId2">
              <a:extLst>
                <a:ext uri="{96DAC541-7B7A-43D3-8B79-37D633B846F1}">
                  <asvg:svgBlip xmlns:asvg="http://schemas.microsoft.com/office/drawing/2016/SVG/main" r:embed="rId3"/>
                </a:ext>
              </a:extLst>
            </a:blip>
            <a:stretch>
              <a:fillRect l="0" t="-17966" r="0" b="-17966"/>
            </a:stretch>
          </a:blipFill>
        </p:spPr>
      </p:sp>
      <p:sp>
        <p:nvSpPr>
          <p:cNvPr name="Freeform 3" id="3"/>
          <p:cNvSpPr/>
          <p:nvPr/>
        </p:nvSpPr>
        <p:spPr>
          <a:xfrm flipH="false" flipV="false" rot="0">
            <a:off x="1221233" y="3572869"/>
            <a:ext cx="7311135" cy="2650922"/>
          </a:xfrm>
          <a:custGeom>
            <a:avLst/>
            <a:gdLst/>
            <a:ahLst/>
            <a:cxnLst/>
            <a:rect r="r" b="b" t="t" l="l"/>
            <a:pathLst>
              <a:path h="2650922" w="7311135">
                <a:moveTo>
                  <a:pt x="0" y="0"/>
                </a:moveTo>
                <a:lnTo>
                  <a:pt x="7311134" y="0"/>
                </a:lnTo>
                <a:lnTo>
                  <a:pt x="7311134" y="2650923"/>
                </a:lnTo>
                <a:lnTo>
                  <a:pt x="0" y="2650923"/>
                </a:lnTo>
                <a:lnTo>
                  <a:pt x="0" y="0"/>
                </a:lnTo>
                <a:close/>
              </a:path>
            </a:pathLst>
          </a:custGeom>
          <a:blipFill>
            <a:blip r:embed="rId4"/>
            <a:stretch>
              <a:fillRect l="0" t="-40714" r="0" b="-43149"/>
            </a:stretch>
          </a:blipFill>
        </p:spPr>
      </p:sp>
      <p:sp>
        <p:nvSpPr>
          <p:cNvPr name="TextBox 4" id="4"/>
          <p:cNvSpPr txBox="true"/>
          <p:nvPr/>
        </p:nvSpPr>
        <p:spPr>
          <a:xfrm rot="0">
            <a:off x="478695" y="1047357"/>
            <a:ext cx="8796210" cy="1431417"/>
          </a:xfrm>
          <a:prstGeom prst="rect">
            <a:avLst/>
          </a:prstGeom>
        </p:spPr>
        <p:txBody>
          <a:bodyPr anchor="t" rtlCol="false" tIns="0" lIns="0" bIns="0" rIns="0">
            <a:spAutoFit/>
          </a:bodyPr>
          <a:lstStyle/>
          <a:p>
            <a:pPr algn="ctr">
              <a:lnSpc>
                <a:spcPts val="5664"/>
              </a:lnSpc>
            </a:pPr>
            <a:r>
              <a:rPr lang="en-US" sz="4800" spc="144">
                <a:solidFill>
                  <a:srgbClr val="1D2D60"/>
                </a:solidFill>
                <a:latin typeface="League Spartan"/>
              </a:rPr>
              <a:t>SINGLE MOM</a:t>
            </a:r>
          </a:p>
          <a:p>
            <a:pPr algn="ctr">
              <a:lnSpc>
                <a:spcPts val="5664"/>
              </a:lnSpc>
            </a:pPr>
            <a:r>
              <a:rPr lang="en-US" sz="4800" spc="144">
                <a:solidFill>
                  <a:srgbClr val="1D2D60"/>
                </a:solidFill>
                <a:latin typeface="League Spartan"/>
              </a:rPr>
              <a:t>COMMUNITY GROUPS</a:t>
            </a:r>
          </a:p>
        </p:txBody>
      </p:sp>
      <p:sp>
        <p:nvSpPr>
          <p:cNvPr name="TextBox 5" id="5"/>
          <p:cNvSpPr txBox="true"/>
          <p:nvPr/>
        </p:nvSpPr>
        <p:spPr>
          <a:xfrm rot="0">
            <a:off x="424724" y="2762874"/>
            <a:ext cx="8904152" cy="396748"/>
          </a:xfrm>
          <a:prstGeom prst="rect">
            <a:avLst/>
          </a:prstGeom>
        </p:spPr>
        <p:txBody>
          <a:bodyPr anchor="t" rtlCol="false" tIns="0" lIns="0" bIns="0" rIns="0">
            <a:spAutoFit/>
          </a:bodyPr>
          <a:lstStyle/>
          <a:p>
            <a:pPr algn="ctr">
              <a:lnSpc>
                <a:spcPts val="3146"/>
              </a:lnSpc>
            </a:pPr>
            <a:r>
              <a:rPr lang="en-US" sz="2600" spc="26">
                <a:solidFill>
                  <a:srgbClr val="FFFFFF"/>
                </a:solidFill>
                <a:latin typeface="Montserrat Light Bold"/>
              </a:rPr>
              <a:t>GOAL: 1 MINISTRY IN EVERY COUNTY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DAEutQdt9LE</dc:identifier>
  <dcterms:modified xsi:type="dcterms:W3CDTF">2011-08-01T06:04:30Z</dcterms:modified>
  <cp:revision>1</cp:revision>
  <dc:title>KJV THE FATHERLESS FACTOR Updated 1-24-24</dc:title>
</cp:coreProperties>
</file>